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notesSlides/notesSlide22.xml" ContentType="application/vnd.openxmlformats-officedocument.presentationml.notesSlide+xml"/>
  <Override PartName="/ppt/tags/tag20.xml" ContentType="application/vnd.openxmlformats-officedocument.presentationml.tags+xml"/>
  <Override PartName="/ppt/notesSlides/notesSlide23.xml" ContentType="application/vnd.openxmlformats-officedocument.presentationml.notesSlide+xml"/>
  <Override PartName="/ppt/tags/tag21.xml" ContentType="application/vnd.openxmlformats-officedocument.presentationml.tags+xml"/>
  <Override PartName="/ppt/notesSlides/notesSlide24.xml" ContentType="application/vnd.openxmlformats-officedocument.presentationml.notesSlide+xml"/>
  <Override PartName="/ppt/tags/tag22.xml" ContentType="application/vnd.openxmlformats-officedocument.presentationml.tags+xml"/>
  <Override PartName="/ppt/notesSlides/notesSlide25.xml" ContentType="application/vnd.openxmlformats-officedocument.presentationml.notesSlide+xml"/>
  <Override PartName="/ppt/tags/tag23.xml" ContentType="application/vnd.openxmlformats-officedocument.presentationml.tags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tags/tag24.xml" ContentType="application/vnd.openxmlformats-officedocument.presentationml.tags+xml"/>
  <Override PartName="/ppt/notesSlides/notesSlide27.xml" ContentType="application/vnd.openxmlformats-officedocument.presentationml.notesSlide+xml"/>
  <Override PartName="/ppt/tags/tag25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6.xml" ContentType="application/vnd.openxmlformats-officedocument.presentationml.tags+xml"/>
  <Override PartName="/ppt/notesSlides/notesSlide30.xml" ContentType="application/vnd.openxmlformats-officedocument.presentationml.notesSlide+xml"/>
  <Override PartName="/ppt/tags/tag27.xml" ContentType="application/vnd.openxmlformats-officedocument.presentationml.tags+xml"/>
  <Override PartName="/ppt/notesSlides/notesSlide31.xml" ContentType="application/vnd.openxmlformats-officedocument.presentationml.notesSlide+xml"/>
  <Override PartName="/ppt/tags/tag28.xml" ContentType="application/vnd.openxmlformats-officedocument.presentationml.tags+xml"/>
  <Override PartName="/ppt/notesSlides/notesSlide32.xml" ContentType="application/vnd.openxmlformats-officedocument.presentationml.notesSlide+xml"/>
  <Override PartName="/ppt/tags/tag29.xml" ContentType="application/vnd.openxmlformats-officedocument.presentationml.tags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350" r:id="rId2"/>
    <p:sldId id="288" r:id="rId3"/>
    <p:sldId id="286" r:id="rId4"/>
    <p:sldId id="287" r:id="rId5"/>
    <p:sldId id="289" r:id="rId6"/>
    <p:sldId id="342" r:id="rId7"/>
    <p:sldId id="343" r:id="rId8"/>
    <p:sldId id="344" r:id="rId9"/>
    <p:sldId id="347" r:id="rId10"/>
    <p:sldId id="345" r:id="rId11"/>
    <p:sldId id="348" r:id="rId12"/>
    <p:sldId id="346" r:id="rId13"/>
    <p:sldId id="339" r:id="rId14"/>
    <p:sldId id="357" r:id="rId15"/>
    <p:sldId id="341" r:id="rId16"/>
    <p:sldId id="351" r:id="rId17"/>
    <p:sldId id="356" r:id="rId18"/>
    <p:sldId id="360" r:id="rId19"/>
    <p:sldId id="361" r:id="rId20"/>
    <p:sldId id="359" r:id="rId21"/>
    <p:sldId id="369" r:id="rId22"/>
    <p:sldId id="370" r:id="rId23"/>
    <p:sldId id="367" r:id="rId24"/>
    <p:sldId id="362" r:id="rId25"/>
    <p:sldId id="363" r:id="rId26"/>
    <p:sldId id="368" r:id="rId27"/>
    <p:sldId id="317" r:id="rId28"/>
    <p:sldId id="364" r:id="rId29"/>
    <p:sldId id="366" r:id="rId30"/>
    <p:sldId id="301" r:id="rId31"/>
    <p:sldId id="311" r:id="rId32"/>
    <p:sldId id="306" r:id="rId33"/>
    <p:sldId id="312" r:id="rId34"/>
    <p:sldId id="303" r:id="rId35"/>
    <p:sldId id="308" r:id="rId36"/>
    <p:sldId id="309" r:id="rId37"/>
    <p:sldId id="377" r:id="rId38"/>
    <p:sldId id="380" r:id="rId39"/>
    <p:sldId id="379" r:id="rId40"/>
    <p:sldId id="371" r:id="rId41"/>
    <p:sldId id="373" r:id="rId42"/>
    <p:sldId id="374" r:id="rId43"/>
    <p:sldId id="375" r:id="rId44"/>
    <p:sldId id="378" r:id="rId45"/>
    <p:sldId id="376" r:id="rId46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5836" autoAdjust="0"/>
  </p:normalViewPr>
  <p:slideViewPr>
    <p:cSldViewPr>
      <p:cViewPr varScale="1">
        <p:scale>
          <a:sx n="100" d="100"/>
          <a:sy n="100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59\HomeDrv$\BALDWIJ\Training\FFSC%20Program\Profits%20Interest%20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59\HomeDrv$\BALDWIJ\Training\FFSC%20Program\Profits%20Interest%20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59\HomeDrv$\BALDWIJ\Training\FFSC%20Program\Profits%20Interest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B's</a:t>
            </a:r>
            <a:r>
              <a:rPr lang="en-US" baseline="0"/>
              <a:t> Ownership Over Time</a:t>
            </a:r>
            <a:endParaRPr lang="en-US" b="1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36597274609495373"/>
          <c:y val="1.209431278432348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50% PROFITS INTEREST</c:v>
          </c:tx>
          <c:spPr>
            <a:ln w="571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  <c:pt idx="9">
                <c:v>9</c:v>
              </c:pt>
              <c:pt idx="10">
                <c:v>10</c:v>
              </c:pt>
            </c:numLit>
          </c:cat>
          <c:val>
            <c:numRef>
              <c:f>'Profits Int 800k nw'!$D$21:$N$21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0.16666666666666666</c:v>
                </c:pt>
                <c:pt idx="3">
                  <c:v>0.21428571428571427</c:v>
                </c:pt>
                <c:pt idx="4">
                  <c:v>0.25</c:v>
                </c:pt>
                <c:pt idx="5">
                  <c:v>0.27777777777777779</c:v>
                </c:pt>
                <c:pt idx="6">
                  <c:v>0.3</c:v>
                </c:pt>
                <c:pt idx="7">
                  <c:v>0.31818181818181818</c:v>
                </c:pt>
                <c:pt idx="8">
                  <c:v>0.33333333333333331</c:v>
                </c:pt>
                <c:pt idx="9">
                  <c:v>0.34615384615384615</c:v>
                </c:pt>
                <c:pt idx="10">
                  <c:v>0.35714285714285715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571328"/>
        <c:axId val="153572864"/>
      </c:lineChart>
      <c:catAx>
        <c:axId val="15357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572864"/>
        <c:crosses val="autoZero"/>
        <c:auto val="1"/>
        <c:lblAlgn val="ctr"/>
        <c:lblOffset val="100"/>
        <c:noMultiLvlLbl val="0"/>
      </c:catAx>
      <c:valAx>
        <c:axId val="1535728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3571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B's</a:t>
            </a:r>
            <a:r>
              <a:rPr lang="en-US" baseline="0"/>
              <a:t> Ownership Over Time</a:t>
            </a:r>
            <a:endParaRPr lang="en-US" b="1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36158201075395957"/>
          <c:y val="1.007859398693623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50% PROFITS INTEREST</c:v>
          </c:tx>
          <c:spPr>
            <a:ln w="571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  <c:pt idx="9">
                <c:v>9</c:v>
              </c:pt>
              <c:pt idx="10">
                <c:v>10</c:v>
              </c:pt>
            </c:numLit>
          </c:cat>
          <c:val>
            <c:numRef>
              <c:f>'Profits Int 800k nw'!$D$21:$N$21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0.16666666666666666</c:v>
                </c:pt>
                <c:pt idx="3">
                  <c:v>0.21428571428571427</c:v>
                </c:pt>
                <c:pt idx="4">
                  <c:v>0.25</c:v>
                </c:pt>
                <c:pt idx="5">
                  <c:v>0.27777777777777779</c:v>
                </c:pt>
                <c:pt idx="6">
                  <c:v>0.3</c:v>
                </c:pt>
                <c:pt idx="7">
                  <c:v>0.31818181818181818</c:v>
                </c:pt>
                <c:pt idx="8">
                  <c:v>0.33333333333333331</c:v>
                </c:pt>
                <c:pt idx="9">
                  <c:v>0.34615384615384615</c:v>
                </c:pt>
                <c:pt idx="10">
                  <c:v>0.35714285714285715</c:v>
                </c:pt>
              </c:numCache>
            </c:numRef>
          </c:val>
          <c:smooth val="0"/>
        </c:ser>
        <c:ser>
          <c:idx val="1"/>
          <c:order val="1"/>
          <c:tx>
            <c:v>75% PROFITS INTEREST</c:v>
          </c:tx>
          <c:spPr>
            <a:ln w="571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'Profits Int 800k nw'!$D$28:$N$28</c:f>
              <c:numCache>
                <c:formatCode>0%</c:formatCode>
                <c:ptCount val="11"/>
                <c:pt idx="0">
                  <c:v>0</c:v>
                </c:pt>
                <c:pt idx="1">
                  <c:v>0.15</c:v>
                </c:pt>
                <c:pt idx="2">
                  <c:v>0.25</c:v>
                </c:pt>
                <c:pt idx="3">
                  <c:v>0.32142857142857145</c:v>
                </c:pt>
                <c:pt idx="4">
                  <c:v>0.375</c:v>
                </c:pt>
                <c:pt idx="5">
                  <c:v>0.41666666666666669</c:v>
                </c:pt>
                <c:pt idx="6">
                  <c:v>0.45</c:v>
                </c:pt>
                <c:pt idx="7">
                  <c:v>0.47727272727272729</c:v>
                </c:pt>
                <c:pt idx="8">
                  <c:v>0.5</c:v>
                </c:pt>
                <c:pt idx="9">
                  <c:v>0.51923076923076927</c:v>
                </c:pt>
                <c:pt idx="10">
                  <c:v>0.5357142857142857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608192"/>
        <c:axId val="153609728"/>
      </c:lineChart>
      <c:catAx>
        <c:axId val="15360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609728"/>
        <c:crosses val="autoZero"/>
        <c:auto val="1"/>
        <c:lblAlgn val="ctr"/>
        <c:lblOffset val="100"/>
        <c:noMultiLvlLbl val="0"/>
      </c:catAx>
      <c:valAx>
        <c:axId val="153609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36081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B's</a:t>
            </a:r>
            <a:r>
              <a:rPr lang="en-US" baseline="0"/>
              <a:t> Ownership Over Time</a:t>
            </a:r>
            <a:endParaRPr lang="en-US" b="1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36158201075395957"/>
          <c:y val="1.007859398693623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50% PROFITS INTEREST</c:v>
          </c:tx>
          <c:spPr>
            <a:ln w="571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  <c:pt idx="5">
                <c:v>5</c:v>
              </c:pt>
              <c:pt idx="6">
                <c:v>6</c:v>
              </c:pt>
              <c:pt idx="7">
                <c:v>7</c:v>
              </c:pt>
              <c:pt idx="8">
                <c:v>8</c:v>
              </c:pt>
              <c:pt idx="9">
                <c:v>9</c:v>
              </c:pt>
              <c:pt idx="10">
                <c:v>10</c:v>
              </c:pt>
            </c:numLit>
          </c:cat>
          <c:val>
            <c:numRef>
              <c:f>'Profits Int 800k nw'!$D$21:$N$21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0.16666666666666666</c:v>
                </c:pt>
                <c:pt idx="3">
                  <c:v>0.21428571428571427</c:v>
                </c:pt>
                <c:pt idx="4">
                  <c:v>0.25</c:v>
                </c:pt>
                <c:pt idx="5">
                  <c:v>0.27777777777777779</c:v>
                </c:pt>
                <c:pt idx="6">
                  <c:v>0.3</c:v>
                </c:pt>
                <c:pt idx="7">
                  <c:v>0.31818181818181818</c:v>
                </c:pt>
                <c:pt idx="8">
                  <c:v>0.33333333333333331</c:v>
                </c:pt>
                <c:pt idx="9">
                  <c:v>0.34615384615384615</c:v>
                </c:pt>
                <c:pt idx="10">
                  <c:v>0.35714285714285715</c:v>
                </c:pt>
              </c:numCache>
            </c:numRef>
          </c:val>
          <c:smooth val="0"/>
        </c:ser>
        <c:ser>
          <c:idx val="1"/>
          <c:order val="1"/>
          <c:tx>
            <c:v>75% PROFITS INTEREST</c:v>
          </c:tx>
          <c:spPr>
            <a:ln w="5715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'Profits Int 800k nw'!$D$28:$N$28</c:f>
              <c:numCache>
                <c:formatCode>0%</c:formatCode>
                <c:ptCount val="11"/>
                <c:pt idx="0">
                  <c:v>0</c:v>
                </c:pt>
                <c:pt idx="1">
                  <c:v>0.15</c:v>
                </c:pt>
                <c:pt idx="2">
                  <c:v>0.25</c:v>
                </c:pt>
                <c:pt idx="3">
                  <c:v>0.32142857142857145</c:v>
                </c:pt>
                <c:pt idx="4">
                  <c:v>0.375</c:v>
                </c:pt>
                <c:pt idx="5">
                  <c:v>0.41666666666666669</c:v>
                </c:pt>
                <c:pt idx="6">
                  <c:v>0.45</c:v>
                </c:pt>
                <c:pt idx="7">
                  <c:v>0.47727272727272729</c:v>
                </c:pt>
                <c:pt idx="8">
                  <c:v>0.5</c:v>
                </c:pt>
                <c:pt idx="9">
                  <c:v>0.51923076923076927</c:v>
                </c:pt>
                <c:pt idx="10">
                  <c:v>0.5357142857142857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223296"/>
        <c:axId val="167224832"/>
      </c:lineChart>
      <c:catAx>
        <c:axId val="16722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224832"/>
        <c:crosses val="autoZero"/>
        <c:auto val="1"/>
        <c:lblAlgn val="ctr"/>
        <c:lblOffset val="100"/>
        <c:noMultiLvlLbl val="0"/>
      </c:catAx>
      <c:valAx>
        <c:axId val="167224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7223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C394B-30CA-42C4-94AE-DBC4C9486864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C08C9-5AE6-45DA-AFF2-825BA0954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1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7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7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7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7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05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05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055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C08C9-5AE6-45DA-AFF2-825BA0954F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C280E99-4120-4FEC-AB3E-848EF35598BA}" type="datetimeFigureOut">
              <a:rPr lang="en-US" smtClean="0"/>
              <a:t>07/28/2017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4CA3C60-EA41-4395-AB51-1D654B28D0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hyperlink" Target="https://eastnet.farmcrediteast.com/Resources/Marketing/Logos/FarmCreditEast_primarylogo.jpg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11.xml"/><Relationship Id="rId7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hyperlink" Target="https://eastnet.farmcrediteast.com/Resources/Marketing/Logos/FarmCreditEast_primarylogo.jpg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6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7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8.xml"/><Relationship Id="rId6" Type="http://schemas.openxmlformats.org/officeDocument/2006/relationships/hyperlink" Target="https://eastnet.farmcrediteast.com/Resources/Marketing/Logos/FarmCreditEast_primarylogo.jpg" TargetMode="External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9.xml"/><Relationship Id="rId6" Type="http://schemas.openxmlformats.org/officeDocument/2006/relationships/hyperlink" Target="https://eastnet.farmcrediteast.com/Resources/Marketing/Logos/FarmCreditEast_primarylogo.jpg" TargetMode="External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0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1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2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eastnet.farmcrediteast.com/Resources/Marketing/Logos/FarmCreditEast_primarylogo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7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5" Type="http://schemas.openxmlformats.org/officeDocument/2006/relationships/image" Target="../media/image3.jpeg"/><Relationship Id="rId4" Type="http://schemas.openxmlformats.org/officeDocument/2006/relationships/hyperlink" Target="https://eastnet.farmcrediteast.com/Resources/Marketing/Logos/FarmCreditEast_primarylogo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.jpeg"/><Relationship Id="rId5" Type="http://schemas.openxmlformats.org/officeDocument/2006/relationships/hyperlink" Target="https://eastnet.farmcrediteast.com/Resources/Marketing/Logos/FarmCreditEast_primarylogo.jpg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hyperlink" Target="https://eastnet.farmcrediteast.com/Resources/Marketing/Logos/FarmCreditEast_primarylogo.jpg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9.xml"/><Relationship Id="rId7" Type="http://schemas.openxmlformats.org/officeDocument/2006/relationships/hyperlink" Target="https://eastnet.farmcrediteast.com/Resources/Marketing/Logos/FarmCreditEast_primarylogo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7010400" y="4114800"/>
            <a:ext cx="1981200" cy="1828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Joe Baldwin, EA</a:t>
            </a:r>
          </a:p>
          <a:p>
            <a:r>
              <a:rPr lang="en-US" sz="1600" dirty="0" smtClean="0"/>
              <a:t>Farm Credit East</a:t>
            </a:r>
          </a:p>
          <a:p>
            <a:r>
              <a:rPr lang="en-US" sz="1600" dirty="0" smtClean="0"/>
              <a:t>315-781-7100</a:t>
            </a:r>
          </a:p>
          <a:p>
            <a:endParaRPr lang="en-US" sz="1600" dirty="0" smtClean="0"/>
          </a:p>
          <a:p>
            <a:r>
              <a:rPr lang="en-US" sz="1400" b="1" dirty="0" smtClean="0">
                <a:solidFill>
                  <a:schemeClr val="accent6"/>
                </a:solidFill>
              </a:rPr>
              <a:t>Joseph.baldwin@</a:t>
            </a:r>
          </a:p>
          <a:p>
            <a:r>
              <a:rPr lang="en-US" sz="1400" b="1" dirty="0" smtClean="0">
                <a:solidFill>
                  <a:schemeClr val="accent6"/>
                </a:solidFill>
              </a:rPr>
              <a:t>farmcrediteast.com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361852"/>
            <a:ext cx="6324600" cy="1828800"/>
          </a:xfrm>
        </p:spPr>
        <p:txBody>
          <a:bodyPr/>
          <a:lstStyle/>
          <a:p>
            <a:pPr algn="ctr"/>
            <a:r>
              <a:rPr lang="en-US" dirty="0" smtClean="0"/>
              <a:t>TAX ISSUES WITH</a:t>
            </a:r>
            <a:br>
              <a:rPr lang="en-US" dirty="0" smtClean="0"/>
            </a:br>
            <a:r>
              <a:rPr lang="en-US" b="1" dirty="0" smtClean="0">
                <a:solidFill>
                  <a:schemeClr val="accent6"/>
                </a:solidFill>
              </a:rPr>
              <a:t>SUCCESSION PLANNING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200700">
            <a:off x="2224360" y="2204383"/>
            <a:ext cx="2559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  <a:latin typeface="Kristen ITC" panose="03050502040202030202" pitchFamily="66" charset="0"/>
              </a:rPr>
              <a:t>OPPORTUNITIES</a:t>
            </a:r>
            <a:endParaRPr lang="en-US" sz="1600" b="1" dirty="0">
              <a:solidFill>
                <a:schemeClr val="accent6"/>
              </a:solidFill>
              <a:latin typeface="Kristen ITC" panose="03050502040202030202" pitchFamily="66" charset="0"/>
            </a:endParaRPr>
          </a:p>
        </p:txBody>
      </p:sp>
      <p:pic>
        <p:nvPicPr>
          <p:cNvPr id="1031" name="Picture 7" descr="C:\Users\BALDWIJ\AppData\Local\Microsoft\Windows\Temporary Internet Files\Content.IE5\ZG8Y5XKT\orange-1219302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1073">
            <a:off x="2679299" y="2823204"/>
            <a:ext cx="1374547" cy="2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226" y="61722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01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03" y="1056620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50" y="1056507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971012" y="3591339"/>
            <a:ext cx="527817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worked hard for this equity!!....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might use up gift/estate exemptions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nnual exclusion gifts take forever!!!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might not be ready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B’s siblings now resent B!!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34702" y="1395653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GIFT IT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pic>
        <p:nvPicPr>
          <p:cNvPr id="22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70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03" y="1056620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50" y="1056507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971012" y="3591339"/>
            <a:ext cx="527817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worked hard for this equity!!....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might use up gift/estate exemptions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nnual exclusion gifts take forever!!!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might not be ready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B’s siblings now resent B!!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34702" y="1395653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GIFT IT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pic>
        <p:nvPicPr>
          <p:cNvPr id="19" name="Picture 2" descr="C:\Users\BALDWIJ\AppData\Local\Microsoft\Windows\Temporary Internet Files\Content.IE5\TG0773JF\1024px-Red_X_Freehand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390" y="1263299"/>
            <a:ext cx="787927" cy="78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Pictur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98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081271" y="3584448"/>
            <a:ext cx="5081199" cy="28050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recognizes no gain from sale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preserves gift/estate exemptions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is incentivized, both A &amp; B benefit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builds equity while deferring tax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Timing of transition easily controlled</a:t>
            </a:r>
          </a:p>
        </p:txBody>
      </p:sp>
      <p:pic>
        <p:nvPicPr>
          <p:cNvPr id="22" name="Picture 3" descr="C:\Users\BALDWIJ\AppData\Local\Microsoft\Windows\Temporary Internet Files\Content.IE5\ZRFK90TD\15548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85" y="1056620"/>
            <a:ext cx="1225296" cy="12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BALDWIJ\AppData\Local\Microsoft\Windows\Temporary Internet Files\Content.IE5\ZRFK90TD\15548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59" y="1056620"/>
            <a:ext cx="1225296" cy="12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534702" y="1395653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EARN IT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pic>
        <p:nvPicPr>
          <p:cNvPr id="17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57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BALDWIJ\AppData\Local\Microsoft\Windows\Temporary Internet Files\Content.IE5\ZG8Y5XKT\15678-illustration-of-a-cartoon-speech-bubble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0577" flipH="1">
            <a:off x="2501967" y="1282767"/>
            <a:ext cx="3818199" cy="381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0171811">
            <a:off x="2839408" y="2018729"/>
            <a:ext cx="28997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LET’S GIVE “B”</a:t>
            </a:r>
          </a:p>
          <a:p>
            <a:pPr algn="ctr"/>
            <a:r>
              <a:rPr lang="en-US" sz="3200" dirty="0" smtClean="0"/>
              <a:t>A </a:t>
            </a:r>
            <a:r>
              <a:rPr lang="en-US" sz="3200" b="1" dirty="0" smtClean="0">
                <a:solidFill>
                  <a:schemeClr val="accent6"/>
                </a:solidFill>
              </a:rPr>
              <a:t>PROFITS INTEREST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401" y="3793495"/>
            <a:ext cx="704850" cy="828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6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CAPITAL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828800"/>
            <a:ext cx="4041775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PROFITS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041775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b="1" dirty="0" smtClean="0">
                <a:solidFill>
                  <a:schemeClr val="accent6"/>
                </a:solidFill>
              </a:rPr>
              <a:t>INTERESTS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2" name="Picture 6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8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CAPITAL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ENTITLES RECIPIENT TO A SHARE OF </a:t>
            </a:r>
            <a:r>
              <a:rPr lang="en-US" b="1" dirty="0" smtClean="0">
                <a:solidFill>
                  <a:schemeClr val="accent6"/>
                </a:solidFill>
              </a:rPr>
              <a:t>LIQUIDATION PROCEEDS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828800"/>
            <a:ext cx="4041775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PROFITS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041775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dirty="0" smtClean="0"/>
              <a:t>ENTITLES RECIPIENT TO A SHARE OF FUTURE </a:t>
            </a:r>
            <a:r>
              <a:rPr lang="en-US" b="1" dirty="0" smtClean="0">
                <a:solidFill>
                  <a:schemeClr val="accent6"/>
                </a:solidFill>
              </a:rPr>
              <a:t>PROFITS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6"/>
                </a:solidFill>
              </a:rPr>
              <a:t>APPRECIATION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b="1" dirty="0" smtClean="0">
                <a:solidFill>
                  <a:schemeClr val="accent6"/>
                </a:solidFill>
              </a:rPr>
              <a:t>INTERESTS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1" name="Picture 6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8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76287"/>
            <a:ext cx="3975990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76287"/>
            <a:ext cx="3992945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443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$800,000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56465" y="5958436"/>
            <a:ext cx="1800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$0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STARTING POINT</a:t>
            </a:r>
            <a:endParaRPr lang="en-US" dirty="0"/>
          </a:p>
        </p:txBody>
      </p:sp>
      <p:pic>
        <p:nvPicPr>
          <p:cNvPr id="16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76287"/>
            <a:ext cx="3975990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76287"/>
            <a:ext cx="3992945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443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$400,000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35063" y="5943600"/>
            <a:ext cx="2443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$400,000</a:t>
            </a:r>
            <a:endParaRPr lang="en-US" b="1" dirty="0"/>
          </a:p>
        </p:txBody>
      </p:sp>
      <p:sp>
        <p:nvSpPr>
          <p:cNvPr id="4" name="Curved Up Arrow 3"/>
          <p:cNvSpPr/>
          <p:nvPr/>
        </p:nvSpPr>
        <p:spPr>
          <a:xfrm>
            <a:off x="2210706" y="2954892"/>
            <a:ext cx="4248514" cy="1066800"/>
          </a:xfrm>
          <a:prstGeom prst="curved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667000"/>
            <a:ext cx="2362200" cy="28789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45444" y="2643466"/>
            <a:ext cx="2362200" cy="28789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OBJECTIVE IS REALLY TO GIVE B 50% </a:t>
            </a:r>
            <a:r>
              <a:rPr lang="en-US" b="1" dirty="0" smtClean="0">
                <a:solidFill>
                  <a:schemeClr val="accent6"/>
                </a:solidFill>
              </a:rPr>
              <a:t>CAPITAL INTEREST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8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76287"/>
            <a:ext cx="3975990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76287"/>
            <a:ext cx="3992945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443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$400,000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35063" y="5943600"/>
            <a:ext cx="2443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$400,000</a:t>
            </a:r>
            <a:endParaRPr lang="en-US" b="1" dirty="0"/>
          </a:p>
        </p:txBody>
      </p:sp>
      <p:sp>
        <p:nvSpPr>
          <p:cNvPr id="4" name="Curved Up Arrow 3"/>
          <p:cNvSpPr/>
          <p:nvPr/>
        </p:nvSpPr>
        <p:spPr>
          <a:xfrm>
            <a:off x="2210706" y="2954892"/>
            <a:ext cx="4248514" cy="1066800"/>
          </a:xfrm>
          <a:prstGeom prst="curved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667000"/>
            <a:ext cx="2362200" cy="28789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45444" y="2643466"/>
            <a:ext cx="2362200" cy="28789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OBJECTIVE IS REALLY TO GIVE B 50% </a:t>
            </a:r>
            <a:r>
              <a:rPr lang="en-US" b="1" dirty="0" smtClean="0">
                <a:solidFill>
                  <a:schemeClr val="accent6"/>
                </a:solidFill>
              </a:rPr>
              <a:t>CAPITAL INTEREST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53785" y="4175022"/>
            <a:ext cx="1236429" cy="156966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BUT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WE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CAN’T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18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5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CAPITAL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ENTITLES RECIPIENT TO A SHARE OF </a:t>
            </a:r>
            <a:r>
              <a:rPr lang="en-US" b="1" dirty="0" smtClean="0">
                <a:solidFill>
                  <a:schemeClr val="accent6"/>
                </a:solidFill>
              </a:rPr>
              <a:t>LIQUIDATION PROCEEDS</a:t>
            </a: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828800"/>
            <a:ext cx="4041775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PROFITS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041775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dirty="0" smtClean="0"/>
              <a:t>ENTITLES RECIPIENT TO A SHARE OF FUTURE </a:t>
            </a:r>
            <a:r>
              <a:rPr lang="en-US" b="1" dirty="0" smtClean="0">
                <a:solidFill>
                  <a:schemeClr val="accent6"/>
                </a:solidFill>
              </a:rPr>
              <a:t>PROFITS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6"/>
                </a:solidFill>
              </a:rPr>
              <a:t>APPRECIATION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b="1" dirty="0" smtClean="0">
                <a:solidFill>
                  <a:schemeClr val="accent6"/>
                </a:solidFill>
              </a:rPr>
              <a:t>INTERESTS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1" name="Picture 6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1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ENTITY TYPE IS THE </a:t>
            </a:r>
            <a:r>
              <a:rPr lang="en-US" b="1" dirty="0" smtClean="0">
                <a:solidFill>
                  <a:schemeClr val="accent6"/>
                </a:solidFill>
              </a:rPr>
              <a:t>BEST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chemeClr val="accent5"/>
                </a:solidFill>
              </a:rPr>
              <a:t>SUCCESSION PLANNING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3276600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  <p:pic>
        <p:nvPicPr>
          <p:cNvPr id="4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63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CAPITAL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ENTITLES RECIPIENT TO A SHARE OF </a:t>
            </a:r>
            <a:r>
              <a:rPr lang="en-US" b="1" dirty="0" smtClean="0">
                <a:solidFill>
                  <a:schemeClr val="accent6"/>
                </a:solidFill>
              </a:rPr>
              <a:t>LIQUIDATION PROCEEDS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dirty="0" smtClean="0"/>
              <a:t>TRANSFER OF CAPITAL INTEREST IS EITHER A </a:t>
            </a:r>
            <a:r>
              <a:rPr lang="en-US" b="1" dirty="0" smtClean="0">
                <a:solidFill>
                  <a:schemeClr val="accent6"/>
                </a:solidFill>
              </a:rPr>
              <a:t>GIFT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/>
                </a:solidFill>
              </a:rPr>
              <a:t>TAXABLE</a:t>
            </a:r>
            <a:r>
              <a:rPr lang="en-US" dirty="0" smtClean="0"/>
              <a:t> TO RECIPIENT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828800"/>
            <a:ext cx="4041775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PROFITS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041775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dirty="0" smtClean="0"/>
              <a:t>ENTITLES RECIPIENT TO A SHARE OF FUTURE </a:t>
            </a:r>
            <a:r>
              <a:rPr lang="en-US" b="1" dirty="0" smtClean="0">
                <a:solidFill>
                  <a:schemeClr val="accent6"/>
                </a:solidFill>
              </a:rPr>
              <a:t>PROFITS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6"/>
                </a:solidFill>
              </a:rPr>
              <a:t>APPRECIATION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dirty="0" smtClean="0"/>
              <a:t>TRANSFER OF PROFITS INTERESTS CAN BE </a:t>
            </a:r>
            <a:r>
              <a:rPr lang="en-US" b="1" dirty="0" smtClean="0">
                <a:solidFill>
                  <a:schemeClr val="accent6"/>
                </a:solidFill>
              </a:rPr>
              <a:t>TAX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FREE</a:t>
            </a:r>
            <a:r>
              <a:rPr lang="en-US" dirty="0" smtClean="0"/>
              <a:t> TO BOTH PARTIES</a:t>
            </a: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b="1" dirty="0" smtClean="0">
                <a:solidFill>
                  <a:schemeClr val="accent6"/>
                </a:solidFill>
              </a:rPr>
              <a:t>INTERESTS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1" name="Picture 6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2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3000" dirty="0"/>
          </a:p>
          <a:p>
            <a:pPr marL="4572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1.)	SUBSTANTIALLY CERTAIN AND </a:t>
            </a:r>
            <a:r>
              <a:rPr lang="en-US" sz="2800" b="1" dirty="0" smtClean="0">
                <a:solidFill>
                  <a:schemeClr val="accent6"/>
                </a:solidFill>
              </a:rPr>
              <a:t>PREDICTABLE</a:t>
            </a:r>
            <a:r>
              <a:rPr lang="en-US" sz="2800" dirty="0" smtClean="0">
                <a:solidFill>
                  <a:schemeClr val="tx1"/>
                </a:solidFill>
              </a:rPr>
              <a:t> 	STREAM OF INCOME</a:t>
            </a: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OR</a:t>
            </a: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2.)	PARTNER DISPOSES OF INTEREST WITHIN 	</a:t>
            </a:r>
            <a:r>
              <a:rPr lang="en-US" sz="2800" b="1" dirty="0" smtClean="0">
                <a:solidFill>
                  <a:schemeClr val="accent6"/>
                </a:solidFill>
              </a:rPr>
              <a:t>TWO</a:t>
            </a:r>
            <a:r>
              <a:rPr lang="en-US" sz="2800" dirty="0" smtClean="0">
                <a:solidFill>
                  <a:schemeClr val="tx1"/>
                </a:solidFill>
              </a:rPr>
              <a:t> YEARS OF RECEIPT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free </a:t>
            </a:r>
            <a:r>
              <a:rPr lang="en-US" b="1" dirty="0" smtClean="0">
                <a:solidFill>
                  <a:schemeClr val="accent5"/>
                </a:solidFill>
              </a:rPr>
              <a:t>unless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5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35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how it </a:t>
            </a:r>
            <a:r>
              <a:rPr lang="en-US" b="1" dirty="0" smtClean="0">
                <a:solidFill>
                  <a:schemeClr val="accent6"/>
                </a:solidFill>
              </a:rPr>
              <a:t>works</a:t>
            </a:r>
            <a:r>
              <a:rPr lang="en-US" dirty="0" smtClean="0"/>
              <a:t>…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5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7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258" y="805762"/>
            <a:ext cx="3988972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76287"/>
            <a:ext cx="3992945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444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$800,000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56465" y="5933661"/>
            <a:ext cx="1800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$0</a:t>
            </a:r>
            <a:endParaRPr lang="en-US" b="1" dirty="0"/>
          </a:p>
        </p:txBody>
      </p:sp>
      <p:sp>
        <p:nvSpPr>
          <p:cNvPr id="4" name="Curved Down Arrow 3"/>
          <p:cNvSpPr/>
          <p:nvPr/>
        </p:nvSpPr>
        <p:spPr>
          <a:xfrm>
            <a:off x="2447743" y="1172527"/>
            <a:ext cx="4248514" cy="1066800"/>
          </a:xfrm>
          <a:prstGeom prst="curved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123" y="2239327"/>
            <a:ext cx="3809822" cy="28789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8574" y="2268802"/>
            <a:ext cx="3884426" cy="28789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000" b="1" dirty="0" smtClean="0"/>
              <a:t>50% </a:t>
            </a:r>
            <a:r>
              <a:rPr lang="en-US" sz="2000" b="1" dirty="0" smtClean="0">
                <a:solidFill>
                  <a:schemeClr val="accent5"/>
                </a:solidFill>
              </a:rPr>
              <a:t>PROFITS INTEREST 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8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9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258" y="805762"/>
            <a:ext cx="3988972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76287"/>
            <a:ext cx="3992945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444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$800,000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56465" y="5933661"/>
            <a:ext cx="1800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$0</a:t>
            </a:r>
            <a:endParaRPr lang="en-US" b="1" dirty="0"/>
          </a:p>
        </p:txBody>
      </p:sp>
      <p:sp>
        <p:nvSpPr>
          <p:cNvPr id="4" name="Curved Down Arrow 3"/>
          <p:cNvSpPr/>
          <p:nvPr/>
        </p:nvSpPr>
        <p:spPr>
          <a:xfrm>
            <a:off x="2447743" y="1172527"/>
            <a:ext cx="4248514" cy="1066800"/>
          </a:xfrm>
          <a:prstGeom prst="curved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123" y="2239327"/>
            <a:ext cx="3809822" cy="28789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8574" y="2268802"/>
            <a:ext cx="3884426" cy="28789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000" b="1" dirty="0" smtClean="0"/>
              <a:t>50% </a:t>
            </a:r>
            <a:r>
              <a:rPr lang="en-US" sz="2000" b="1" dirty="0" smtClean="0">
                <a:solidFill>
                  <a:schemeClr val="accent5"/>
                </a:solidFill>
              </a:rPr>
              <a:t>PROFITS INTEREST 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9980" y="4276371"/>
            <a:ext cx="234404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6"/>
                </a:solidFill>
              </a:rPr>
              <a:t>ASSUME</a:t>
            </a:r>
          </a:p>
          <a:p>
            <a:pPr algn="ctr"/>
            <a:r>
              <a:rPr lang="en-US" b="1" i="1" dirty="0" smtClean="0">
                <a:solidFill>
                  <a:schemeClr val="accent6"/>
                </a:solidFill>
              </a:rPr>
              <a:t>$100,000 Profits and</a:t>
            </a:r>
          </a:p>
          <a:p>
            <a:pPr algn="ctr"/>
            <a:r>
              <a:rPr lang="en-US" b="1" i="1" dirty="0" smtClean="0">
                <a:solidFill>
                  <a:schemeClr val="accent6"/>
                </a:solidFill>
              </a:rPr>
              <a:t>$100,000 Appreciation</a:t>
            </a:r>
            <a:endParaRPr lang="en-US" b="1" i="1" dirty="0">
              <a:solidFill>
                <a:schemeClr val="accent6"/>
              </a:solidFill>
            </a:endParaRPr>
          </a:p>
        </p:txBody>
      </p:sp>
      <p:pic>
        <p:nvPicPr>
          <p:cNvPr id="18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749" y="776287"/>
            <a:ext cx="3975990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444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$900,000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5933661"/>
            <a:ext cx="2444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$100,000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YEAR </a:t>
            </a:r>
            <a:r>
              <a:rPr lang="en-US" sz="2800" b="1" dirty="0" smtClean="0">
                <a:solidFill>
                  <a:schemeClr val="accent6"/>
                </a:solidFill>
              </a:rPr>
              <a:t>1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60" y="776287"/>
            <a:ext cx="3978224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1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06556" y="3886200"/>
            <a:ext cx="941832" cy="1875815"/>
            <a:chOff x="1828800" y="1549119"/>
            <a:chExt cx="941832" cy="1875815"/>
          </a:xfrm>
        </p:grpSpPr>
        <p:pic>
          <p:nvPicPr>
            <p:cNvPr id="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85828" y="3886200"/>
            <a:ext cx="941832" cy="1875815"/>
            <a:chOff x="1828800" y="1549119"/>
            <a:chExt cx="941832" cy="1875815"/>
          </a:xfrm>
        </p:grpSpPr>
        <p:pic>
          <p:nvPicPr>
            <p:cNvPr id="9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5791" y="5943600"/>
            <a:ext cx="26212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$1,000,000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5933661"/>
            <a:ext cx="2444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NET WORTH = </a:t>
            </a:r>
            <a:r>
              <a:rPr lang="en-US" b="1" dirty="0" smtClean="0"/>
              <a:t>$200,000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96334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YEAR </a:t>
            </a:r>
            <a:r>
              <a:rPr lang="en-US" sz="2800" b="1" dirty="0" smtClean="0">
                <a:solidFill>
                  <a:schemeClr val="accent6"/>
                </a:solidFill>
              </a:rPr>
              <a:t>2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61" y="776287"/>
            <a:ext cx="3978224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961" y="769661"/>
            <a:ext cx="3963565" cy="29260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95877" y="6312932"/>
            <a:ext cx="393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(By the way, only paid tax on $100,000)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4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97219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5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26654"/>
              </p:ext>
            </p:extLst>
          </p:nvPr>
        </p:nvGraphicFramePr>
        <p:xfrm>
          <a:off x="233319" y="278759"/>
          <a:ext cx="8677362" cy="630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924800" y="4008014"/>
            <a:ext cx="941832" cy="1875815"/>
            <a:chOff x="1828800" y="1549119"/>
            <a:chExt cx="941832" cy="1875815"/>
          </a:xfrm>
        </p:grpSpPr>
        <p:pic>
          <p:nvPicPr>
            <p:cNvPr id="5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4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63770" y="4114800"/>
            <a:ext cx="941832" cy="1875815"/>
            <a:chOff x="1828800" y="1549119"/>
            <a:chExt cx="941832" cy="1875815"/>
          </a:xfrm>
        </p:grpSpPr>
        <p:pic>
          <p:nvPicPr>
            <p:cNvPr id="3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122" name="Picture 2" descr="C:\Users\BALDWIJ\AppData\Local\Microsoft\Windows\Temporary Internet Files\Content.IE5\KKUXB33Z\thought-bubbl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85800"/>
            <a:ext cx="3868271" cy="328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24935" y="1600200"/>
            <a:ext cx="3200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 wonder what would</a:t>
            </a:r>
          </a:p>
          <a:p>
            <a:pPr algn="ctr"/>
            <a:r>
              <a:rPr lang="en-US" sz="2400" dirty="0"/>
              <a:t>h</a:t>
            </a:r>
            <a:r>
              <a:rPr lang="en-US" sz="2400" dirty="0" smtClean="0"/>
              <a:t>appen if I let B have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75% </a:t>
            </a:r>
            <a:r>
              <a:rPr lang="en-US" sz="2400" dirty="0" smtClean="0"/>
              <a:t>of the profits?</a:t>
            </a:r>
          </a:p>
        </p:txBody>
      </p:sp>
      <p:pic>
        <p:nvPicPr>
          <p:cNvPr id="8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9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23963"/>
              </p:ext>
            </p:extLst>
          </p:nvPr>
        </p:nvGraphicFramePr>
        <p:xfrm>
          <a:off x="233319" y="278759"/>
          <a:ext cx="8677362" cy="630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7924800" y="4008014"/>
            <a:ext cx="941832" cy="1875815"/>
            <a:chOff x="1828800" y="1549119"/>
            <a:chExt cx="941832" cy="1875815"/>
          </a:xfrm>
        </p:grpSpPr>
        <p:pic>
          <p:nvPicPr>
            <p:cNvPr id="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7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9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ENTITY TYPE IS THE </a:t>
            </a:r>
            <a:r>
              <a:rPr lang="en-US" b="1" dirty="0" smtClean="0">
                <a:solidFill>
                  <a:schemeClr val="accent6"/>
                </a:solidFill>
              </a:rPr>
              <a:t>BEST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chemeClr val="accent5"/>
                </a:solidFill>
              </a:rPr>
              <a:t>SUCCESSION PLANNING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4379" y="1209282"/>
            <a:ext cx="4288285" cy="4288285"/>
            <a:chOff x="274379" y="1209282"/>
            <a:chExt cx="4288285" cy="4288285"/>
          </a:xfrm>
        </p:grpSpPr>
        <p:pic>
          <p:nvPicPr>
            <p:cNvPr id="2054" name="Picture 6" descr="C:\Users\BALDWIJ\AppData\Local\Microsoft\Windows\Temporary Internet Files\Content.IE5\ZG8Y5XKT\15678-illustration-of-a-cartoon-speech-bubble-pv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06117">
              <a:off x="274379" y="1209282"/>
              <a:ext cx="4288285" cy="4288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rot="1585813">
              <a:off x="1345700" y="2178087"/>
              <a:ext cx="2337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6"/>
                  </a:solidFill>
                </a:rPr>
                <a:t>S CORPS</a:t>
              </a:r>
            </a:p>
            <a:p>
              <a:pPr algn="ctr"/>
              <a:r>
                <a:rPr lang="en-US" sz="3200" dirty="0" smtClean="0"/>
                <a:t>FOR LIFE!!!</a:t>
              </a:r>
              <a:endParaRPr lang="en-US" sz="3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514600" y="2716696"/>
            <a:ext cx="4114800" cy="4114800"/>
            <a:chOff x="2514600" y="2716696"/>
            <a:chExt cx="4114800" cy="4114800"/>
          </a:xfrm>
        </p:grpSpPr>
        <p:pic>
          <p:nvPicPr>
            <p:cNvPr id="10" name="Picture 6" descr="C:\Users\BALDWIJ\AppData\Local\Microsoft\Windows\Temporary Internet Files\Content.IE5\ZG8Y5XKT\15678-illustration-of-a-cartoon-speech-bubble-pv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14600" y="2716696"/>
              <a:ext cx="4114800" cy="411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227091" y="3573767"/>
              <a:ext cx="276289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NO WAY!</a:t>
              </a:r>
            </a:p>
            <a:p>
              <a:pPr algn="ctr"/>
              <a:r>
                <a:rPr lang="en-US" sz="3200" b="1" dirty="0" smtClean="0">
                  <a:solidFill>
                    <a:schemeClr val="accent6"/>
                  </a:solidFill>
                </a:rPr>
                <a:t>LLCS</a:t>
              </a:r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r>
                <a:rPr lang="en-US" sz="3200" dirty="0" smtClean="0"/>
                <a:t>ALL DAY!</a:t>
              </a:r>
              <a:endParaRPr lang="en-US" sz="3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8347" y="1206567"/>
            <a:ext cx="3818199" cy="3818199"/>
            <a:chOff x="4808347" y="1206567"/>
            <a:chExt cx="3818199" cy="3818199"/>
          </a:xfrm>
        </p:grpSpPr>
        <p:pic>
          <p:nvPicPr>
            <p:cNvPr id="11" name="Picture 6" descr="C:\Users\BALDWIJ\AppData\Local\Microsoft\Windows\Temporary Internet Files\Content.IE5\ZG8Y5XKT\15678-illustration-of-a-cartoon-speech-bubble-pv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50577" flipH="1">
              <a:off x="4808347" y="1206567"/>
              <a:ext cx="3818199" cy="381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 rot="20171811">
              <a:off x="5151607" y="1833207"/>
              <a:ext cx="27628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WHATEVER</a:t>
              </a:r>
            </a:p>
            <a:p>
              <a:pPr algn="ctr"/>
              <a:r>
                <a:rPr lang="en-US" sz="3200" b="1" dirty="0" smtClean="0">
                  <a:solidFill>
                    <a:schemeClr val="accent6"/>
                  </a:solidFill>
                </a:rPr>
                <a:t>JEFF FETTER</a:t>
              </a:r>
            </a:p>
            <a:p>
              <a:pPr algn="ctr"/>
              <a:r>
                <a:rPr lang="en-US" sz="3200" dirty="0" smtClean="0"/>
                <a:t>TELLS ME!</a:t>
              </a:r>
              <a:endParaRPr lang="en-US" sz="3200" dirty="0"/>
            </a:p>
          </p:txBody>
        </p:sp>
      </p:grpSp>
      <p:pic>
        <p:nvPicPr>
          <p:cNvPr id="15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613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1420" y="341447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INCOME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1373" y="340636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LOSSES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26044" y="3410704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2" name="Up Arrow 1"/>
          <p:cNvSpPr/>
          <p:nvPr/>
        </p:nvSpPr>
        <p:spPr>
          <a:xfrm>
            <a:off x="2525404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4264424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5991266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2590800" y="4465185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291584" y="4475747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061160" y="4465185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65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1420" y="341447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INCOME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1373" y="340636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LOSSES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26044" y="3410704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19350" y="762000"/>
            <a:ext cx="44958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OPPORTUNITIES –</a:t>
            </a:r>
          </a:p>
          <a:p>
            <a:pPr algn="ctr"/>
            <a:r>
              <a:rPr lang="en-US" dirty="0" smtClean="0"/>
              <a:t>FACTORS WE CAN “CONTROL”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90800" y="22706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17231" y="22706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51501" y="23027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80318" y="5566311"/>
            <a:ext cx="483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of the </a:t>
            </a:r>
            <a:r>
              <a:rPr lang="en-US" sz="2400" b="1" dirty="0" smtClean="0"/>
              <a:t>three</a:t>
            </a:r>
            <a:r>
              <a:rPr lang="en-US" sz="2400" dirty="0" smtClean="0"/>
              <a:t> can we “control”?</a:t>
            </a:r>
          </a:p>
        </p:txBody>
      </p:sp>
      <p:pic>
        <p:nvPicPr>
          <p:cNvPr id="21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04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1420" y="341447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PROFITS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1373" y="340636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LOSSES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26044" y="3410704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8774" y="4287570"/>
            <a:ext cx="1752599" cy="8114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ACCELERATE DRAWS/ GPS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669409" y="4287571"/>
            <a:ext cx="1752599" cy="8114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PROFITS</a:t>
            </a:r>
          </a:p>
          <a:p>
            <a:pPr algn="ctr"/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19350" y="762000"/>
            <a:ext cx="44958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OPPORTUNITIES –</a:t>
            </a:r>
          </a:p>
          <a:p>
            <a:pPr algn="ctr"/>
            <a:r>
              <a:rPr lang="en-US" dirty="0" smtClean="0"/>
              <a:t>FACTORS WE CAN “CONTROL”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27176" y="4287570"/>
            <a:ext cx="1752599" cy="8114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PROFITS</a:t>
            </a:r>
          </a:p>
          <a:p>
            <a:pPr algn="ctr"/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17231" y="2203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16876" y="2203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51500" y="2203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85073" y="5567065"/>
            <a:ext cx="328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 would argue </a:t>
            </a:r>
            <a:r>
              <a:rPr lang="en-US" sz="2400" b="1" u="sng" dirty="0" smtClean="0"/>
              <a:t>all three</a:t>
            </a:r>
            <a:r>
              <a:rPr lang="en-US" sz="2400" dirty="0" smtClean="0"/>
              <a:t>!!!</a:t>
            </a:r>
          </a:p>
        </p:txBody>
      </p:sp>
      <p:pic>
        <p:nvPicPr>
          <p:cNvPr id="4099" name="Picture 3" descr="C:\Users\BALDWIJ\AppData\Local\Microsoft\Windows\Temporary Internet Files\Content.IE5\K10WLHCK\600px-Blue_check_P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77994"/>
            <a:ext cx="1834634" cy="1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BALDWIJ\AppData\Local\Microsoft\Windows\Temporary Internet Files\Content.IE5\K10WLHCK\600px-Blue_check_P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84407"/>
            <a:ext cx="1834634" cy="1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BALDWIJ\AppData\Local\Microsoft\Windows\Temporary Internet Files\Content.IE5\K10WLHCK\600px-Blue_check_P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53" y="1958513"/>
            <a:ext cx="1834634" cy="1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68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1420" y="341447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PROFITS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1373" y="340636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LOSSES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26044" y="3410704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8774" y="4287570"/>
            <a:ext cx="1752599" cy="8114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ACCELERATE DRAWS/ GPS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669409" y="4287571"/>
            <a:ext cx="1752599" cy="81783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PROFITS</a:t>
            </a:r>
          </a:p>
          <a:p>
            <a:pPr algn="ctr"/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19350" y="762000"/>
            <a:ext cx="44958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OPPORTUNITIES –</a:t>
            </a:r>
          </a:p>
          <a:p>
            <a:pPr algn="ctr"/>
            <a:r>
              <a:rPr lang="en-US" dirty="0" smtClean="0"/>
              <a:t>FACTORS WE CAN “CONTROL”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27176" y="4287570"/>
            <a:ext cx="1752599" cy="8114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PROFITS</a:t>
            </a:r>
          </a:p>
          <a:p>
            <a:pPr algn="ctr"/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17231" y="2203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16876" y="2203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51500" y="2203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85073" y="5567065"/>
            <a:ext cx="328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 would argue </a:t>
            </a:r>
            <a:r>
              <a:rPr lang="en-US" sz="2400" b="1" u="sng" dirty="0" smtClean="0"/>
              <a:t>all three</a:t>
            </a:r>
            <a:r>
              <a:rPr lang="en-US" sz="2400" dirty="0" smtClean="0"/>
              <a:t>!!!</a:t>
            </a:r>
          </a:p>
        </p:txBody>
      </p:sp>
      <p:pic>
        <p:nvPicPr>
          <p:cNvPr id="4099" name="Picture 3" descr="C:\Users\BALDWIJ\AppData\Local\Microsoft\Windows\Temporary Internet Files\Content.IE5\K10WLHCK\600px-Blue_check_P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77994"/>
            <a:ext cx="1834634" cy="1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BALDWIJ\AppData\Local\Microsoft\Windows\Temporary Internet Files\Content.IE5\K10WLHCK\600px-Blue_check_P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84407"/>
            <a:ext cx="1834634" cy="1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BALDWIJ\AppData\Local\Microsoft\Windows\Temporary Internet Files\Content.IE5\K10WLHCK\600px-Blue_check_P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53" y="1958513"/>
            <a:ext cx="1834634" cy="1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44020" y="4155163"/>
            <a:ext cx="3594980" cy="1102637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96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PROFITS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2" name="Up Arrow 1"/>
          <p:cNvSpPr/>
          <p:nvPr/>
        </p:nvSpPr>
        <p:spPr>
          <a:xfrm>
            <a:off x="2525404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4264424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5991266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95672" y="4038600"/>
            <a:ext cx="4344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Three ways to build equity in LLC.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Which is the </a:t>
            </a:r>
            <a:r>
              <a:rPr lang="en-US" sz="2400" b="1" u="sng" dirty="0" smtClean="0">
                <a:solidFill>
                  <a:schemeClr val="accent2"/>
                </a:solidFill>
              </a:rPr>
              <a:t>best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14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26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PROFITS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6097132" y="2908800"/>
            <a:ext cx="546980" cy="1616044"/>
          </a:xfrm>
          <a:prstGeom prst="rightBrace">
            <a:avLst>
              <a:gd name="adj1" fmla="val 3368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6973" y="1779594"/>
            <a:ext cx="3652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Already paid tax on these!!!</a:t>
            </a:r>
            <a:endParaRPr lang="en-US" sz="2400" dirty="0"/>
          </a:p>
        </p:txBody>
      </p:sp>
      <p:pic>
        <p:nvPicPr>
          <p:cNvPr id="2051" name="Picture 3" descr="C:\Users\BALDWIJ\AppData\Local\Microsoft\Windows\Temporary Internet Files\Content.IE5\KKUXB33Z\scared-emotico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266" y="5105400"/>
            <a:ext cx="1291569" cy="153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Brace 19"/>
          <p:cNvSpPr/>
          <p:nvPr/>
        </p:nvSpPr>
        <p:spPr>
          <a:xfrm rot="16200000">
            <a:off x="3393164" y="612994"/>
            <a:ext cx="546980" cy="351878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9881" y="4155163"/>
            <a:ext cx="1901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Ticking</a:t>
            </a:r>
          </a:p>
          <a:p>
            <a:pPr algn="ctr"/>
            <a:r>
              <a:rPr lang="en-US" sz="2400" dirty="0" smtClean="0"/>
              <a:t>time bomb!?!</a:t>
            </a:r>
          </a:p>
        </p:txBody>
      </p:sp>
      <p:pic>
        <p:nvPicPr>
          <p:cNvPr id="18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03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 IN LLC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$8 Million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 PROFITS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 IN LLC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$8 Million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19270" y="1283732"/>
            <a:ext cx="728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 “Diversify”… Gain Equity by all three methods?</a:t>
            </a:r>
          </a:p>
        </p:txBody>
      </p:sp>
      <p:pic>
        <p:nvPicPr>
          <p:cNvPr id="9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59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7270"/>
            <a:ext cx="79051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Depreciation during down cycles… plan backfires?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Power of the Guaranteed Payment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Family Partnership Rules, and other </a:t>
            </a:r>
            <a:r>
              <a:rPr lang="en-US" sz="2800" dirty="0" smtClean="0"/>
              <a:t>ambiguities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Built In Gains on Contribution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70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262739"/>
              </p:ext>
            </p:extLst>
          </p:nvPr>
        </p:nvGraphicFramePr>
        <p:xfrm>
          <a:off x="233319" y="278759"/>
          <a:ext cx="8677362" cy="630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7924800" y="4008014"/>
            <a:ext cx="941832" cy="1875815"/>
            <a:chOff x="1828800" y="1549119"/>
            <a:chExt cx="941832" cy="1875815"/>
          </a:xfrm>
        </p:grpSpPr>
        <p:pic>
          <p:nvPicPr>
            <p:cNvPr id="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>
          <a:xfrm>
            <a:off x="3048000" y="4208069"/>
            <a:ext cx="2667000" cy="10497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16580" y="3227832"/>
            <a:ext cx="2667000" cy="10497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117" y="3505737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6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</a:t>
            </a:r>
            <a:r>
              <a:rPr lang="en-US" b="1" dirty="0" smtClean="0">
                <a:solidFill>
                  <a:schemeClr val="accent6"/>
                </a:solidFill>
              </a:rPr>
              <a:t>guaranteed payment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3470" y="3230970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5" name="Rectangle 4"/>
          <p:cNvSpPr/>
          <p:nvPr/>
        </p:nvSpPr>
        <p:spPr>
          <a:xfrm>
            <a:off x="1891420" y="3210223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3938083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3211943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INCOME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1373" y="3929973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LOSSES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426044" y="3207205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26044" y="3934311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DEPRECIATION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91400" y="3179290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2590800" y="4988792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43400" y="5257800"/>
            <a:ext cx="32775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should take a </a:t>
            </a:r>
            <a:r>
              <a:rPr lang="en-US" sz="2800" b="1" dirty="0"/>
              <a:t>D</a:t>
            </a:r>
            <a:r>
              <a:rPr lang="en-US" sz="2800" b="1" dirty="0" smtClean="0"/>
              <a:t>raw</a:t>
            </a:r>
            <a:endParaRPr lang="en-US" sz="2800" b="1" dirty="0" smtClean="0"/>
          </a:p>
          <a:p>
            <a:r>
              <a:rPr lang="en-US" sz="2800" dirty="0" smtClean="0"/>
              <a:t>B should take a </a:t>
            </a:r>
            <a:r>
              <a:rPr lang="en-US" sz="2800" b="1" dirty="0" smtClean="0"/>
              <a:t>GP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15743" y="1752600"/>
            <a:ext cx="64363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the real world…</a:t>
            </a:r>
          </a:p>
          <a:p>
            <a:r>
              <a:rPr lang="en-US" sz="2800" dirty="0" smtClean="0"/>
              <a:t>Both A and B need cash from the business</a:t>
            </a:r>
            <a:endParaRPr lang="en-US" sz="2800" dirty="0"/>
          </a:p>
        </p:txBody>
      </p:sp>
      <p:pic>
        <p:nvPicPr>
          <p:cNvPr id="16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05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ENTITY TYPE IS THE </a:t>
            </a:r>
            <a:r>
              <a:rPr lang="en-US" b="1" dirty="0" smtClean="0">
                <a:solidFill>
                  <a:schemeClr val="accent6"/>
                </a:solidFill>
              </a:rPr>
              <a:t>BEST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chemeClr val="accent5"/>
                </a:solidFill>
              </a:rPr>
              <a:t>SUCCESSION PLANNING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4" name="Picture 6" descr="C:\Users\BALDWIJ\AppData\Local\Microsoft\Windows\Temporary Internet Files\Content.IE5\ZG8Y5XKT\15678-illustration-of-a-cartoon-speech-bubble-pv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6117">
            <a:off x="274379" y="1209282"/>
            <a:ext cx="4288285" cy="428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585813">
            <a:off x="1345700" y="2178087"/>
            <a:ext cx="233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S CORPS</a:t>
            </a:r>
          </a:p>
          <a:p>
            <a:pPr algn="ctr"/>
            <a:r>
              <a:rPr lang="en-US" sz="3200" dirty="0" smtClean="0"/>
              <a:t>FOR LIFE!!!</a:t>
            </a:r>
            <a:endParaRPr lang="en-US" sz="3200" dirty="0"/>
          </a:p>
        </p:txBody>
      </p:sp>
      <p:pic>
        <p:nvPicPr>
          <p:cNvPr id="10" name="Picture 6" descr="C:\Users\BALDWIJ\AppData\Local\Microsoft\Windows\Temporary Internet Files\Content.IE5\ZG8Y5XKT\15678-illustration-of-a-cartoon-speech-bubble-pv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4600" y="2716696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27091" y="3573767"/>
            <a:ext cx="2762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 WAY!</a:t>
            </a:r>
          </a:p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LLCS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ALL DAY!</a:t>
            </a:r>
            <a:endParaRPr lang="en-US" sz="3200" dirty="0"/>
          </a:p>
        </p:txBody>
      </p:sp>
      <p:pic>
        <p:nvPicPr>
          <p:cNvPr id="11" name="Picture 6" descr="C:\Users\BALDWIJ\AppData\Local\Microsoft\Windows\Temporary Internet Files\Content.IE5\ZG8Y5XKT\15678-illustration-of-a-cartoon-speech-bubble-pv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0577" flipH="1">
            <a:off x="4808347" y="1206567"/>
            <a:ext cx="3818199" cy="381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20171811">
            <a:off x="5151607" y="1833207"/>
            <a:ext cx="2762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WHATEVER</a:t>
            </a:r>
          </a:p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JEFF FETTER</a:t>
            </a:r>
          </a:p>
          <a:p>
            <a:pPr algn="ctr"/>
            <a:r>
              <a:rPr lang="en-US" sz="3200" dirty="0" smtClean="0"/>
              <a:t>TELLS ME!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81" y="3717295"/>
            <a:ext cx="704850" cy="828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26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441710"/>
            <a:ext cx="701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Here’s the </a:t>
            </a:r>
            <a:r>
              <a:rPr lang="en-US" sz="2800" b="1" dirty="0" smtClean="0">
                <a:solidFill>
                  <a:schemeClr val="accent6"/>
                </a:solidFill>
              </a:rPr>
              <a:t>top 4 slides </a:t>
            </a:r>
            <a:r>
              <a:rPr lang="en-US" sz="2800" dirty="0" smtClean="0"/>
              <a:t>in case you zoned out…</a:t>
            </a:r>
            <a:endParaRPr lang="en-US" sz="2800" dirty="0"/>
          </a:p>
        </p:txBody>
      </p:sp>
      <p:pic>
        <p:nvPicPr>
          <p:cNvPr id="6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51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CAPITAL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ENTITLES RECIPIENT TO A SHARE OF </a:t>
            </a:r>
            <a:r>
              <a:rPr lang="en-US" b="1" dirty="0" smtClean="0">
                <a:solidFill>
                  <a:schemeClr val="accent6"/>
                </a:solidFill>
              </a:rPr>
              <a:t>LIQUIDATION PROCEEDS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dirty="0" smtClean="0"/>
              <a:t>TRANSFER OF CAPITAL INTEREST IS EITHER A </a:t>
            </a:r>
            <a:r>
              <a:rPr lang="en-US" b="1" dirty="0" smtClean="0">
                <a:solidFill>
                  <a:schemeClr val="accent6"/>
                </a:solidFill>
              </a:rPr>
              <a:t>GIFT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/>
                </a:solidFill>
              </a:rPr>
              <a:t>TAXABLE</a:t>
            </a:r>
            <a:r>
              <a:rPr lang="en-US" dirty="0" smtClean="0"/>
              <a:t> TO RECIPIENT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828800"/>
            <a:ext cx="4041775" cy="639762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PROFITS INTEREST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041775" cy="3733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dirty="0" smtClean="0"/>
              <a:t>ENTITLES RECIPIENT TO A SHARE OF FUTURE </a:t>
            </a:r>
            <a:r>
              <a:rPr lang="en-US" b="1" dirty="0" smtClean="0">
                <a:solidFill>
                  <a:schemeClr val="accent6"/>
                </a:solidFill>
              </a:rPr>
              <a:t>PROFITS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6"/>
                </a:solidFill>
              </a:rPr>
              <a:t>APPRECIATION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dirty="0" smtClean="0"/>
              <a:t>TRANSFER OF PROFITS INTERESTS CAN BE </a:t>
            </a:r>
            <a:r>
              <a:rPr lang="en-US" b="1" dirty="0" smtClean="0">
                <a:solidFill>
                  <a:schemeClr val="accent6"/>
                </a:solidFill>
              </a:rPr>
              <a:t>TAX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FREE</a:t>
            </a:r>
            <a:r>
              <a:rPr lang="en-US" dirty="0" smtClean="0"/>
              <a:t> TO BOTH PARTIES</a:t>
            </a:r>
          </a:p>
          <a:p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b="1" dirty="0" smtClean="0">
                <a:solidFill>
                  <a:schemeClr val="accent6"/>
                </a:solidFill>
              </a:rPr>
              <a:t>INTERESTS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2" name="Picture 6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4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3000" dirty="0"/>
          </a:p>
          <a:p>
            <a:pPr marL="4572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1.)	SUBSTANTIALLY CERTAIN AND </a:t>
            </a:r>
            <a:r>
              <a:rPr lang="en-US" sz="2800" b="1" dirty="0" smtClean="0">
                <a:solidFill>
                  <a:schemeClr val="accent6"/>
                </a:solidFill>
              </a:rPr>
              <a:t>PREDICTABLE</a:t>
            </a:r>
            <a:r>
              <a:rPr lang="en-US" sz="2800" dirty="0" smtClean="0">
                <a:solidFill>
                  <a:schemeClr val="tx1"/>
                </a:solidFill>
              </a:rPr>
              <a:t> 	STREAM OF INCOME</a:t>
            </a: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OR</a:t>
            </a: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2.)	PARTNER DISPOSES OF INTEREST WITHIN 	</a:t>
            </a:r>
            <a:r>
              <a:rPr lang="en-US" sz="2800" b="1" dirty="0" smtClean="0">
                <a:solidFill>
                  <a:schemeClr val="accent6"/>
                </a:solidFill>
              </a:rPr>
              <a:t>TWO</a:t>
            </a:r>
            <a:r>
              <a:rPr lang="en-US" sz="2800" dirty="0" smtClean="0">
                <a:solidFill>
                  <a:schemeClr val="tx1"/>
                </a:solidFill>
              </a:rPr>
              <a:t> YEARS OF RECEIPT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free </a:t>
            </a:r>
            <a:r>
              <a:rPr lang="en-US" b="1" dirty="0" smtClean="0">
                <a:solidFill>
                  <a:schemeClr val="accent5"/>
                </a:solidFill>
              </a:rPr>
              <a:t>unless</a:t>
            </a:r>
            <a:endParaRPr lang="en-US" b="1" dirty="0">
              <a:solidFill>
                <a:schemeClr val="accent5"/>
              </a:solidFill>
            </a:endParaRPr>
          </a:p>
        </p:txBody>
      </p:sp>
      <p:pic>
        <p:nvPicPr>
          <p:cNvPr id="5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8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3470" y="270736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6" name="Rectangle 5"/>
          <p:cNvSpPr/>
          <p:nvPr/>
        </p:nvSpPr>
        <p:spPr>
          <a:xfrm>
            <a:off x="1891420" y="268661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CAPITAL</a:t>
            </a:r>
          </a:p>
          <a:p>
            <a:pPr algn="ctr"/>
            <a:r>
              <a:rPr lang="en-US" dirty="0" smtClean="0"/>
              <a:t>CONTRIBUTED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1420" y="341447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2688336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INCOME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1373" y="3406366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 LOSSES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26044" y="2683598"/>
            <a:ext cx="1752600" cy="7239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26044" y="3410704"/>
            <a:ext cx="1752600" cy="7239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1400" y="2655683"/>
            <a:ext cx="1371600" cy="14478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END.</a:t>
            </a:r>
          </a:p>
          <a:p>
            <a:pPr algn="ctr"/>
            <a:r>
              <a:rPr lang="en-US" dirty="0" smtClean="0"/>
              <a:t>EQUITY IN LLC</a:t>
            </a:r>
          </a:p>
        </p:txBody>
      </p:sp>
      <p:sp>
        <p:nvSpPr>
          <p:cNvPr id="2" name="Up Arrow 1"/>
          <p:cNvSpPr/>
          <p:nvPr/>
        </p:nvSpPr>
        <p:spPr>
          <a:xfrm>
            <a:off x="2525404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4264424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5991266" y="1518402"/>
            <a:ext cx="484632" cy="97840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2590800" y="4465185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291584" y="4475747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061160" y="4465185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78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7328" y="2207270"/>
            <a:ext cx="891667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Depreciation/losses during down cycles… plan backfires?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Power of the Guaranteed Payment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Family Partnership Rules, and other </a:t>
            </a:r>
            <a:r>
              <a:rPr lang="en-US" sz="2800" dirty="0" smtClean="0"/>
              <a:t>ambiguities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Built In Gains on Contribution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95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5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51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ENTITY TYPE IS THE </a:t>
            </a:r>
            <a:r>
              <a:rPr lang="en-US" b="1" dirty="0" smtClean="0">
                <a:solidFill>
                  <a:schemeClr val="accent6"/>
                </a:solidFill>
              </a:rPr>
              <a:t>BEST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chemeClr val="accent5"/>
                </a:solidFill>
              </a:rPr>
              <a:t>SUCCESSION PLANNING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468218" y="1962835"/>
            <a:ext cx="4114800" cy="4114800"/>
            <a:chOff x="2484783" y="2393531"/>
            <a:chExt cx="4114800" cy="4114800"/>
          </a:xfrm>
        </p:grpSpPr>
        <p:pic>
          <p:nvPicPr>
            <p:cNvPr id="10" name="Picture 6" descr="C:\Users\BALDWIJ\AppData\Local\Microsoft\Windows\Temporary Internet Files\Content.IE5\ZG8Y5XKT\15678-illustration-of-a-cartoon-speech-bubble-pv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84783" y="2393531"/>
              <a:ext cx="4114800" cy="411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160737" y="3652773"/>
              <a:ext cx="2762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6"/>
                  </a:solidFill>
                </a:rPr>
                <a:t>LLCs</a:t>
              </a:r>
              <a:endParaRPr lang="en-US" sz="32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8572" y="5855583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Disclaimer: Depends on Facts and Circumstances, but generally speaking LLCs are preferred</a:t>
            </a:r>
            <a:endParaRPr lang="en-US" sz="1400" dirty="0"/>
          </a:p>
        </p:txBody>
      </p:sp>
      <p:pic>
        <p:nvPicPr>
          <p:cNvPr id="11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61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25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534702" y="3657596"/>
            <a:ext cx="1855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SELL IT</a:t>
            </a:r>
          </a:p>
          <a:p>
            <a:pPr algn="ctr"/>
            <a:endParaRPr lang="en-US" sz="28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GIFT IT</a:t>
            </a:r>
          </a:p>
          <a:p>
            <a:pPr algn="ctr"/>
            <a:endParaRPr lang="en-US" sz="28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EARN IT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pic>
        <p:nvPicPr>
          <p:cNvPr id="16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39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34702" y="1395653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SELL IT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8108" y="3594652"/>
            <a:ext cx="44836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now has a large taxable gain!!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can’t cash flow the purchase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can’t get the financing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Limited Flexibility with Timing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Depreciation Recapture Issues</a:t>
            </a:r>
          </a:p>
        </p:txBody>
      </p:sp>
      <p:pic>
        <p:nvPicPr>
          <p:cNvPr id="17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03" y="1056620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50" y="1056507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37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2436552"/>
            <a:ext cx="31242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4515" y="533400"/>
            <a:ext cx="6695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 wants to transfer 50% of his business to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80434" y="1557672"/>
            <a:ext cx="941832" cy="1875815"/>
            <a:chOff x="1828800" y="1549119"/>
            <a:chExt cx="941832" cy="1875815"/>
          </a:xfrm>
        </p:grpSpPr>
        <p:pic>
          <p:nvPicPr>
            <p:cNvPr id="6146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00871" y="1557672"/>
            <a:ext cx="941832" cy="1875815"/>
            <a:chOff x="1828800" y="1549119"/>
            <a:chExt cx="941832" cy="1875815"/>
          </a:xfrm>
        </p:grpSpPr>
        <p:pic>
          <p:nvPicPr>
            <p:cNvPr id="14" name="Picture 2" descr="C:\Users\BALDWIJ\AppData\Local\Microsoft\Windows\Temporary Internet Files\Content.IE5\ZRFK90TD\Stick-figure-male-2-11608-larg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1549119"/>
              <a:ext cx="941832" cy="1875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129637" y="1549119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B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34702" y="1395653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SELL IT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8108" y="3594652"/>
            <a:ext cx="44836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now has a large taxable gain!!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can’t cash flow the purchase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 can’t get the financing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Limited Flexibility with Timing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Depreciation Recapture Issues</a:t>
            </a:r>
          </a:p>
        </p:txBody>
      </p:sp>
      <p:pic>
        <p:nvPicPr>
          <p:cNvPr id="17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03" y="1056620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BALDWIJ\AppData\Local\Microsoft\Windows\Temporary Internet Files\Content.IE5\5W997BTS\15552-illustration-of-a-yellow-smiley-face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50" y="1056507"/>
            <a:ext cx="1227197" cy="12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BALDWIJ\AppData\Local\Microsoft\Windows\Temporary Internet Files\Content.IE5\TG0773JF\1024px-Red_X_Freehand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390" y="1263299"/>
            <a:ext cx="787927" cy="78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Pictur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77000"/>
            <a:ext cx="1722153" cy="3202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89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1466</TotalTime>
  <Words>1090</Words>
  <Application>Microsoft Office PowerPoint</Application>
  <PresentationFormat>On-screen Show (4:3)</PresentationFormat>
  <Paragraphs>373</Paragraphs>
  <Slides>45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Grid</vt:lpstr>
      <vt:lpstr>TAX ISSUES WITH SUCCESSION PLANNING</vt:lpstr>
      <vt:lpstr>WHICH ENTITY TYPE IS THE BEST FOR SUCCESSION PLANNING?</vt:lpstr>
      <vt:lpstr>WHICH ENTITY TYPE IS THE BEST FOR SUCCESSION PLANNING?</vt:lpstr>
      <vt:lpstr>WHICH ENTITY TYPE IS THE BEST FOR SUCCESSION PLANNING?</vt:lpstr>
      <vt:lpstr>WHICH ENTITY TYPE IS THE BEST FOR SUCCESSION PLANNING?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INTERESTS</vt:lpstr>
      <vt:lpstr>UNDERSTANDING INTERESTS</vt:lpstr>
      <vt:lpstr>PowerPoint Presentation</vt:lpstr>
      <vt:lpstr>PowerPoint Presentation</vt:lpstr>
      <vt:lpstr>PowerPoint Presentation</vt:lpstr>
      <vt:lpstr>UNDERSTANDING INTERESTS</vt:lpstr>
      <vt:lpstr>UNDERSTANDING INTERESTS</vt:lpstr>
      <vt:lpstr>Tax free unless</vt:lpstr>
      <vt:lpstr>Let’s see how it works…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CONSIDERATIONS</vt:lpstr>
      <vt:lpstr>PowerPoint Presentation</vt:lpstr>
      <vt:lpstr>Power of the guaranteed payment</vt:lpstr>
      <vt:lpstr>Summary</vt:lpstr>
      <vt:lpstr>UNDERSTANDING INTERESTS</vt:lpstr>
      <vt:lpstr>Tax free unless</vt:lpstr>
      <vt:lpstr>PowerPoint Presentation</vt:lpstr>
      <vt:lpstr>OTHER CONSIDERATIONS</vt:lpstr>
      <vt:lpstr>Thank you</vt:lpstr>
    </vt:vector>
  </TitlesOfParts>
  <Company>Farm Credit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</dc:title>
  <dc:creator>Willits, Ryan</dc:creator>
  <cp:lastModifiedBy>Baldwin, Joseph</cp:lastModifiedBy>
  <cp:revision>159</cp:revision>
  <dcterms:created xsi:type="dcterms:W3CDTF">2017-07-14T12:18:27Z</dcterms:created>
  <dcterms:modified xsi:type="dcterms:W3CDTF">2017-07-28T14:24:26Z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FF577400-94D7-411F-BF43-B28DE1E42E88</vt:lpwstr>
  </property>
  <property fmtid="{D5CDD505-2E9C-101B-9397-08002B2CF9AE}" pid="3" name="ArticulatePath">
    <vt:lpwstr>Presentation1</vt:lpwstr>
  </property>
</Properties>
</file>