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276" r:id="rId2"/>
    <p:sldId id="257" r:id="rId3"/>
    <p:sldId id="259" r:id="rId4"/>
    <p:sldId id="258" r:id="rId5"/>
    <p:sldId id="260" r:id="rId6"/>
    <p:sldId id="262" r:id="rId7"/>
    <p:sldId id="283" r:id="rId8"/>
    <p:sldId id="263" r:id="rId9"/>
    <p:sldId id="264" r:id="rId10"/>
    <p:sldId id="280" r:id="rId11"/>
    <p:sldId id="279" r:id="rId12"/>
    <p:sldId id="281" r:id="rId13"/>
    <p:sldId id="282" r:id="rId14"/>
    <p:sldId id="278" r:id="rId15"/>
    <p:sldId id="271" r:id="rId16"/>
    <p:sldId id="290" r:id="rId17"/>
    <p:sldId id="291" r:id="rId18"/>
    <p:sldId id="292" r:id="rId19"/>
    <p:sldId id="270" r:id="rId20"/>
    <p:sldId id="273" r:id="rId21"/>
    <p:sldId id="272" r:id="rId22"/>
    <p:sldId id="274" r:id="rId23"/>
    <p:sldId id="266" r:id="rId24"/>
    <p:sldId id="268" r:id="rId25"/>
    <p:sldId id="269" r:id="rId26"/>
    <p:sldId id="284" r:id="rId27"/>
    <p:sldId id="267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5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3820720326625867E-2"/>
          <c:y val="4.4861391929187339E-2"/>
          <c:w val="0.87871403227374489"/>
          <c:h val="0.84878533032638648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Sheet1!$E$2</c:f>
              <c:strCache>
                <c:ptCount val="1"/>
                <c:pt idx="0">
                  <c:v>2012</c:v>
                </c:pt>
              </c:strCache>
            </c:strRef>
          </c:tx>
          <c:spPr>
            <a:gradFill flip="none" rotWithShape="1">
              <a:gsLst>
                <a:gs pos="0">
                  <a:schemeClr val="accent6">
                    <a:lumMod val="75000"/>
                  </a:schemeClr>
                </a:gs>
                <a:gs pos="50000">
                  <a:srgbClr val="FFC000"/>
                </a:gs>
                <a:gs pos="100000">
                  <a:srgbClr val="FFFF00"/>
                </a:gs>
              </a:gsLst>
              <a:path path="circle">
                <a:fillToRect l="100000" t="100000"/>
              </a:path>
              <a:tileRect r="-100000" b="-100000"/>
            </a:gradFill>
            <a:ln w="11858">
              <a:solidFill>
                <a:prstClr val="black"/>
              </a:solidFill>
            </a:ln>
          </c:spPr>
          <c:invertIfNegative val="0"/>
          <c:dPt>
            <c:idx val="0"/>
            <c:invertIfNegative val="0"/>
            <c:bubble3D val="0"/>
            <c:spPr>
              <a:solidFill>
                <a:schemeClr val="bg2">
                  <a:lumMod val="90000"/>
                </a:schemeClr>
              </a:solidFill>
              <a:ln w="11858">
                <a:solidFill>
                  <a:prstClr val="black"/>
                </a:solidFill>
              </a:ln>
            </c:spPr>
          </c:dPt>
          <c:dPt>
            <c:idx val="1"/>
            <c:invertIfNegative val="0"/>
            <c:bubble3D val="0"/>
            <c:spPr>
              <a:gradFill>
                <a:gsLst>
                  <a:gs pos="0">
                    <a:srgbClr val="FF7C80"/>
                  </a:gs>
                  <a:gs pos="50000">
                    <a:srgbClr val="FF0000"/>
                  </a:gs>
                  <a:gs pos="100000">
                    <a:schemeClr val="bg1">
                      <a:lumMod val="95000"/>
                    </a:schemeClr>
                  </a:gs>
                </a:gsLst>
                <a:lin ang="2700000" scaled="1"/>
              </a:gradFill>
              <a:ln w="11858">
                <a:solidFill>
                  <a:prstClr val="black"/>
                </a:solidFill>
              </a:ln>
            </c:spPr>
          </c:dPt>
          <c:dLbls>
            <c:txPr>
              <a:bodyPr/>
              <a:lstStyle/>
              <a:p>
                <a:pPr>
                  <a:defRPr sz="1494" baseline="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Sheet1!$B$3:$B$10</c:f>
              <c:strCache>
                <c:ptCount val="8"/>
                <c:pt idx="0">
                  <c:v>World</c:v>
                </c:pt>
                <c:pt idx="1">
                  <c:v>US</c:v>
                </c:pt>
                <c:pt idx="2">
                  <c:v>India</c:v>
                </c:pt>
                <c:pt idx="3">
                  <c:v>Germany</c:v>
                </c:pt>
                <c:pt idx="4">
                  <c:v>Japan</c:v>
                </c:pt>
                <c:pt idx="5">
                  <c:v>China</c:v>
                </c:pt>
                <c:pt idx="6">
                  <c:v>Mexico</c:v>
                </c:pt>
                <c:pt idx="7">
                  <c:v>Brazil</c:v>
                </c:pt>
              </c:strCache>
            </c:strRef>
          </c:cat>
          <c:val>
            <c:numRef>
              <c:f>Sheet1!$E$3:$E$10</c:f>
              <c:numCache>
                <c:formatCode>0%</c:formatCode>
                <c:ptCount val="8"/>
                <c:pt idx="0">
                  <c:v>0.34</c:v>
                </c:pt>
                <c:pt idx="1">
                  <c:v>0.49</c:v>
                </c:pt>
                <c:pt idx="2">
                  <c:v>0.48</c:v>
                </c:pt>
                <c:pt idx="3">
                  <c:v>0.42</c:v>
                </c:pt>
                <c:pt idx="4">
                  <c:v>0.81</c:v>
                </c:pt>
                <c:pt idx="5">
                  <c:v>0.22</c:v>
                </c:pt>
                <c:pt idx="6">
                  <c:v>0.43</c:v>
                </c:pt>
                <c:pt idx="7">
                  <c:v>0.71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73775744"/>
        <c:axId val="103965056"/>
      </c:barChart>
      <c:catAx>
        <c:axId val="737757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23716">
            <a:solidFill>
              <a:schemeClr val="tx1"/>
            </a:solidFill>
          </a:ln>
        </c:spPr>
        <c:crossAx val="103965056"/>
        <c:crosses val="autoZero"/>
        <c:auto val="1"/>
        <c:lblAlgn val="ctr"/>
        <c:lblOffset val="100"/>
        <c:noMultiLvlLbl val="0"/>
      </c:catAx>
      <c:valAx>
        <c:axId val="103965056"/>
        <c:scaling>
          <c:orientation val="minMax"/>
        </c:scaling>
        <c:delete val="0"/>
        <c:axPos val="l"/>
        <c:numFmt formatCode="0%" sourceLinked="1"/>
        <c:majorTickMark val="out"/>
        <c:minorTickMark val="none"/>
        <c:tickLblPos val="nextTo"/>
        <c:spPr>
          <a:ln w="23716">
            <a:solidFill>
              <a:prstClr val="black"/>
            </a:solidFill>
          </a:ln>
        </c:spPr>
        <c:crossAx val="73775744"/>
        <c:crosses val="autoZero"/>
        <c:crossBetween val="between"/>
      </c:valAx>
      <c:spPr>
        <a:noFill/>
        <a:ln w="25375">
          <a:noFill/>
        </a:ln>
      </c:spPr>
    </c:plotArea>
    <c:plotVisOnly val="1"/>
    <c:dispBlanksAs val="gap"/>
    <c:showDLblsOverMax val="0"/>
  </c:chart>
  <c:txPr>
    <a:bodyPr/>
    <a:lstStyle/>
    <a:p>
      <a:pPr>
        <a:defRPr sz="168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2993997278118014"/>
          <c:y val="6.7309653216343135E-2"/>
          <c:w val="0.81426484883833961"/>
          <c:h val="0.72384639467887824"/>
        </c:manualLayout>
      </c:layout>
      <c:lineChart>
        <c:grouping val="standard"/>
        <c:varyColors val="0"/>
        <c:ser>
          <c:idx val="0"/>
          <c:order val="0"/>
          <c:tx>
            <c:strRef>
              <c:f>Sheet1!$B$7</c:f>
              <c:strCache>
                <c:ptCount val="1"/>
                <c:pt idx="0">
                  <c:v>Medium fertility</c:v>
                </c:pt>
              </c:strCache>
            </c:strRef>
          </c:tx>
          <c:spPr>
            <a:ln w="57150"/>
          </c:spPr>
          <c:marker>
            <c:symbol val="none"/>
          </c:marker>
          <c:cat>
            <c:strRef>
              <c:f>Sheet1!$F$4:$CR$4</c:f>
              <c:strCache>
                <c:ptCount val="9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  <c:pt idx="41">
                  <c:v>2051</c:v>
                </c:pt>
                <c:pt idx="42">
                  <c:v>2052</c:v>
                </c:pt>
                <c:pt idx="43">
                  <c:v>2053</c:v>
                </c:pt>
                <c:pt idx="44">
                  <c:v>2054</c:v>
                </c:pt>
                <c:pt idx="45">
                  <c:v>2055</c:v>
                </c:pt>
                <c:pt idx="46">
                  <c:v>2056</c:v>
                </c:pt>
                <c:pt idx="47">
                  <c:v>2057</c:v>
                </c:pt>
                <c:pt idx="48">
                  <c:v>2058</c:v>
                </c:pt>
                <c:pt idx="49">
                  <c:v>2059</c:v>
                </c:pt>
                <c:pt idx="50">
                  <c:v>2060</c:v>
                </c:pt>
                <c:pt idx="51">
                  <c:v>2061</c:v>
                </c:pt>
                <c:pt idx="52">
                  <c:v>2062</c:v>
                </c:pt>
                <c:pt idx="53">
                  <c:v>2063</c:v>
                </c:pt>
                <c:pt idx="54">
                  <c:v>2064</c:v>
                </c:pt>
                <c:pt idx="55">
                  <c:v>2065</c:v>
                </c:pt>
                <c:pt idx="56">
                  <c:v>2066</c:v>
                </c:pt>
                <c:pt idx="57">
                  <c:v>2067</c:v>
                </c:pt>
                <c:pt idx="58">
                  <c:v>2068</c:v>
                </c:pt>
                <c:pt idx="59">
                  <c:v>2069</c:v>
                </c:pt>
                <c:pt idx="60">
                  <c:v>2070</c:v>
                </c:pt>
                <c:pt idx="61">
                  <c:v>2071</c:v>
                </c:pt>
                <c:pt idx="62">
                  <c:v>2072</c:v>
                </c:pt>
                <c:pt idx="63">
                  <c:v>2073</c:v>
                </c:pt>
                <c:pt idx="64">
                  <c:v>2074</c:v>
                </c:pt>
                <c:pt idx="65">
                  <c:v>2075</c:v>
                </c:pt>
                <c:pt idx="66">
                  <c:v>2076</c:v>
                </c:pt>
                <c:pt idx="67">
                  <c:v>2077</c:v>
                </c:pt>
                <c:pt idx="68">
                  <c:v>2078</c:v>
                </c:pt>
                <c:pt idx="69">
                  <c:v>2079</c:v>
                </c:pt>
                <c:pt idx="70">
                  <c:v>2080</c:v>
                </c:pt>
                <c:pt idx="71">
                  <c:v>2081</c:v>
                </c:pt>
                <c:pt idx="72">
                  <c:v>2082</c:v>
                </c:pt>
                <c:pt idx="73">
                  <c:v>2083</c:v>
                </c:pt>
                <c:pt idx="74">
                  <c:v>2084</c:v>
                </c:pt>
                <c:pt idx="75">
                  <c:v>2085</c:v>
                </c:pt>
                <c:pt idx="76">
                  <c:v>2086</c:v>
                </c:pt>
                <c:pt idx="77">
                  <c:v>2087</c:v>
                </c:pt>
                <c:pt idx="78">
                  <c:v>2088</c:v>
                </c:pt>
                <c:pt idx="79">
                  <c:v>2089</c:v>
                </c:pt>
                <c:pt idx="80">
                  <c:v>2090</c:v>
                </c:pt>
                <c:pt idx="81">
                  <c:v>2091</c:v>
                </c:pt>
                <c:pt idx="82">
                  <c:v>2092</c:v>
                </c:pt>
                <c:pt idx="83">
                  <c:v>2093</c:v>
                </c:pt>
                <c:pt idx="84">
                  <c:v>2094</c:v>
                </c:pt>
                <c:pt idx="85">
                  <c:v>2095</c:v>
                </c:pt>
                <c:pt idx="86">
                  <c:v>2096</c:v>
                </c:pt>
                <c:pt idx="87">
                  <c:v>2097</c:v>
                </c:pt>
                <c:pt idx="88">
                  <c:v>2098</c:v>
                </c:pt>
                <c:pt idx="89">
                  <c:v>2099</c:v>
                </c:pt>
                <c:pt idx="90">
                  <c:v>2100</c:v>
                </c:pt>
              </c:strCache>
            </c:strRef>
          </c:cat>
          <c:val>
            <c:numRef>
              <c:f>Sheet1!$F$10:$CR$10</c:f>
              <c:numCache>
                <c:formatCode>General</c:formatCode>
                <c:ptCount val="91"/>
                <c:pt idx="0">
                  <c:v>6.9161834820000001</c:v>
                </c:pt>
                <c:pt idx="1">
                  <c:v>6.9979987599999998</c:v>
                </c:pt>
                <c:pt idx="2">
                  <c:v>7.0800724170000002</c:v>
                </c:pt>
                <c:pt idx="3">
                  <c:v>7.1621194340000001</c:v>
                </c:pt>
                <c:pt idx="4">
                  <c:v>7.243784121</c:v>
                </c:pt>
                <c:pt idx="5">
                  <c:v>7.3247822249999999</c:v>
                </c:pt>
                <c:pt idx="6">
                  <c:v>7.4049767829999995</c:v>
                </c:pt>
                <c:pt idx="7">
                  <c:v>7.4843254759999995</c:v>
                </c:pt>
                <c:pt idx="8">
                  <c:v>7.5627600489999995</c:v>
                </c:pt>
                <c:pt idx="9">
                  <c:v>7.6402448830000003</c:v>
                </c:pt>
                <c:pt idx="10">
                  <c:v>7.716749042</c:v>
                </c:pt>
                <c:pt idx="11">
                  <c:v>7.7922094479999995</c:v>
                </c:pt>
                <c:pt idx="12">
                  <c:v>7.866579808</c:v>
                </c:pt>
                <c:pt idx="13">
                  <c:v>7.9398768559999997</c:v>
                </c:pt>
                <c:pt idx="14">
                  <c:v>8.0121431750000003</c:v>
                </c:pt>
                <c:pt idx="15">
                  <c:v>8.0834127589999998</c:v>
                </c:pt>
                <c:pt idx="16">
                  <c:v>8.1536773690000004</c:v>
                </c:pt>
                <c:pt idx="17">
                  <c:v>8.2229265539999989</c:v>
                </c:pt>
                <c:pt idx="18">
                  <c:v>8.2911928229999994</c:v>
                </c:pt>
                <c:pt idx="19">
                  <c:v>8.3585191759999997</c:v>
                </c:pt>
                <c:pt idx="20">
                  <c:v>8.424937474</c:v>
                </c:pt>
                <c:pt idx="21">
                  <c:v>8.4904555869999996</c:v>
                </c:pt>
                <c:pt idx="22">
                  <c:v>8.5550676340000003</c:v>
                </c:pt>
                <c:pt idx="23">
                  <c:v>8.6187736350000002</c:v>
                </c:pt>
                <c:pt idx="24">
                  <c:v>8.6815690419999996</c:v>
                </c:pt>
                <c:pt idx="25">
                  <c:v>8.7434469519999993</c:v>
                </c:pt>
                <c:pt idx="26">
                  <c:v>8.8044058159999992</c:v>
                </c:pt>
                <c:pt idx="27">
                  <c:v>8.8644367679999991</c:v>
                </c:pt>
                <c:pt idx="28">
                  <c:v>8.9235147129999994</c:v>
                </c:pt>
                <c:pt idx="29">
                  <c:v>8.9816073379999999</c:v>
                </c:pt>
                <c:pt idx="30">
                  <c:v>9.0386871510000013</c:v>
                </c:pt>
                <c:pt idx="31">
                  <c:v>9.0947435490000004</c:v>
                </c:pt>
                <c:pt idx="32">
                  <c:v>9.1497685129999997</c:v>
                </c:pt>
                <c:pt idx="33">
                  <c:v>9.20374056</c:v>
                </c:pt>
                <c:pt idx="34">
                  <c:v>9.2566362729999998</c:v>
                </c:pt>
                <c:pt idx="35">
                  <c:v>9.3084381779999994</c:v>
                </c:pt>
                <c:pt idx="36">
                  <c:v>9.3591398399999992</c:v>
                </c:pt>
                <c:pt idx="37">
                  <c:v>9.4087411889999988</c:v>
                </c:pt>
                <c:pt idx="38">
                  <c:v>9.4572407809999994</c:v>
                </c:pt>
                <c:pt idx="39">
                  <c:v>9.5046402880000009</c:v>
                </c:pt>
                <c:pt idx="40">
                  <c:v>9.5509448910000003</c:v>
                </c:pt>
                <c:pt idx="41">
                  <c:v>9.5961603100000001</c:v>
                </c:pt>
                <c:pt idx="42">
                  <c:v>9.6402982730000009</c:v>
                </c:pt>
                <c:pt idx="43">
                  <c:v>9.683379446</c:v>
                </c:pt>
                <c:pt idx="44">
                  <c:v>9.7254298939999995</c:v>
                </c:pt>
                <c:pt idx="45">
                  <c:v>9.7664751070000015</c:v>
                </c:pt>
                <c:pt idx="46">
                  <c:v>9.8065304070000003</c:v>
                </c:pt>
                <c:pt idx="47">
                  <c:v>9.8456147200000004</c:v>
                </c:pt>
                <c:pt idx="48">
                  <c:v>9.8837622129999989</c:v>
                </c:pt>
                <c:pt idx="49">
                  <c:v>9.9210122799999994</c:v>
                </c:pt>
                <c:pt idx="50">
                  <c:v>9.9573985880000002</c:v>
                </c:pt>
                <c:pt idx="51">
                  <c:v>9.9929420909999997</c:v>
                </c:pt>
                <c:pt idx="52">
                  <c:v>10.027657203</c:v>
                </c:pt>
                <c:pt idx="53">
                  <c:v>10.061562394999999</c:v>
                </c:pt>
                <c:pt idx="54">
                  <c:v>10.094674165999999</c:v>
                </c:pt>
                <c:pt idx="55">
                  <c:v>10.127006921</c:v>
                </c:pt>
                <c:pt idx="56">
                  <c:v>10.158578935000001</c:v>
                </c:pt>
                <c:pt idx="57">
                  <c:v>10.189401603</c:v>
                </c:pt>
                <c:pt idx="58">
                  <c:v>10.219473319</c:v>
                </c:pt>
                <c:pt idx="59">
                  <c:v>10.248786569</c:v>
                </c:pt>
                <c:pt idx="60">
                  <c:v>10.277339229000001</c:v>
                </c:pt>
                <c:pt idx="61">
                  <c:v>10.305145553999999</c:v>
                </c:pt>
                <c:pt idx="62">
                  <c:v>10.332223181</c:v>
                </c:pt>
                <c:pt idx="63">
                  <c:v>10.358578322000001</c:v>
                </c:pt>
                <c:pt idx="64">
                  <c:v>10.384216409</c:v>
                </c:pt>
                <c:pt idx="65">
                  <c:v>10.409149042999999</c:v>
                </c:pt>
                <c:pt idx="66">
                  <c:v>10.433384559</c:v>
                </c:pt>
                <c:pt idx="67">
                  <c:v>10.45694883</c:v>
                </c:pt>
                <c:pt idx="68">
                  <c:v>10.479892851000001</c:v>
                </c:pt>
                <c:pt idx="69">
                  <c:v>10.502280112999999</c:v>
                </c:pt>
                <c:pt idx="70">
                  <c:v>10.524161005000002</c:v>
                </c:pt>
                <c:pt idx="71">
                  <c:v>10.545552880000001</c:v>
                </c:pt>
                <c:pt idx="72">
                  <c:v>10.566460628</c:v>
                </c:pt>
                <c:pt idx="73">
                  <c:v>10.586904845000001</c:v>
                </c:pt>
                <c:pt idx="74">
                  <c:v>10.606903862999999</c:v>
                </c:pt>
                <c:pt idx="75">
                  <c:v>10.626467422000001</c:v>
                </c:pt>
                <c:pt idx="76">
                  <c:v>10.645602142000001</c:v>
                </c:pt>
                <c:pt idx="77">
                  <c:v>10.664297921999999</c:v>
                </c:pt>
                <c:pt idx="78">
                  <c:v>10.682524227</c:v>
                </c:pt>
                <c:pt idx="79">
                  <c:v>10.700237846</c:v>
                </c:pt>
                <c:pt idx="80">
                  <c:v>10.717401021000001</c:v>
                </c:pt>
                <c:pt idx="81">
                  <c:v>10.733987343000001</c:v>
                </c:pt>
                <c:pt idx="82">
                  <c:v>10.749979712</c:v>
                </c:pt>
                <c:pt idx="83">
                  <c:v>10.765365331</c:v>
                </c:pt>
                <c:pt idx="84">
                  <c:v>10.78012987</c:v>
                </c:pt>
                <c:pt idx="85">
                  <c:v>10.794252255999998</c:v>
                </c:pt>
                <c:pt idx="86">
                  <c:v>10.807702741</c:v>
                </c:pt>
                <c:pt idx="87">
                  <c:v>10.820441926999999</c:v>
                </c:pt>
                <c:pt idx="88">
                  <c:v>10.832420339</c:v>
                </c:pt>
                <c:pt idx="89">
                  <c:v>10.843578834000001</c:v>
                </c:pt>
                <c:pt idx="90">
                  <c:v>10.85384857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Sheet1!$B$8</c:f>
              <c:strCache>
                <c:ptCount val="1"/>
                <c:pt idx="0">
                  <c:v>Low fertility</c:v>
                </c:pt>
              </c:strCache>
            </c:strRef>
          </c:tx>
          <c:spPr>
            <a:ln w="57150"/>
          </c:spPr>
          <c:marker>
            <c:symbol val="none"/>
          </c:marker>
          <c:cat>
            <c:strRef>
              <c:f>Sheet1!$F$4:$CR$4</c:f>
              <c:strCache>
                <c:ptCount val="9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  <c:pt idx="41">
                  <c:v>2051</c:v>
                </c:pt>
                <c:pt idx="42">
                  <c:v>2052</c:v>
                </c:pt>
                <c:pt idx="43">
                  <c:v>2053</c:v>
                </c:pt>
                <c:pt idx="44">
                  <c:v>2054</c:v>
                </c:pt>
                <c:pt idx="45">
                  <c:v>2055</c:v>
                </c:pt>
                <c:pt idx="46">
                  <c:v>2056</c:v>
                </c:pt>
                <c:pt idx="47">
                  <c:v>2057</c:v>
                </c:pt>
                <c:pt idx="48">
                  <c:v>2058</c:v>
                </c:pt>
                <c:pt idx="49">
                  <c:v>2059</c:v>
                </c:pt>
                <c:pt idx="50">
                  <c:v>2060</c:v>
                </c:pt>
                <c:pt idx="51">
                  <c:v>2061</c:v>
                </c:pt>
                <c:pt idx="52">
                  <c:v>2062</c:v>
                </c:pt>
                <c:pt idx="53">
                  <c:v>2063</c:v>
                </c:pt>
                <c:pt idx="54">
                  <c:v>2064</c:v>
                </c:pt>
                <c:pt idx="55">
                  <c:v>2065</c:v>
                </c:pt>
                <c:pt idx="56">
                  <c:v>2066</c:v>
                </c:pt>
                <c:pt idx="57">
                  <c:v>2067</c:v>
                </c:pt>
                <c:pt idx="58">
                  <c:v>2068</c:v>
                </c:pt>
                <c:pt idx="59">
                  <c:v>2069</c:v>
                </c:pt>
                <c:pt idx="60">
                  <c:v>2070</c:v>
                </c:pt>
                <c:pt idx="61">
                  <c:v>2071</c:v>
                </c:pt>
                <c:pt idx="62">
                  <c:v>2072</c:v>
                </c:pt>
                <c:pt idx="63">
                  <c:v>2073</c:v>
                </c:pt>
                <c:pt idx="64">
                  <c:v>2074</c:v>
                </c:pt>
                <c:pt idx="65">
                  <c:v>2075</c:v>
                </c:pt>
                <c:pt idx="66">
                  <c:v>2076</c:v>
                </c:pt>
                <c:pt idx="67">
                  <c:v>2077</c:v>
                </c:pt>
                <c:pt idx="68">
                  <c:v>2078</c:v>
                </c:pt>
                <c:pt idx="69">
                  <c:v>2079</c:v>
                </c:pt>
                <c:pt idx="70">
                  <c:v>2080</c:v>
                </c:pt>
                <c:pt idx="71">
                  <c:v>2081</c:v>
                </c:pt>
                <c:pt idx="72">
                  <c:v>2082</c:v>
                </c:pt>
                <c:pt idx="73">
                  <c:v>2083</c:v>
                </c:pt>
                <c:pt idx="74">
                  <c:v>2084</c:v>
                </c:pt>
                <c:pt idx="75">
                  <c:v>2085</c:v>
                </c:pt>
                <c:pt idx="76">
                  <c:v>2086</c:v>
                </c:pt>
                <c:pt idx="77">
                  <c:v>2087</c:v>
                </c:pt>
                <c:pt idx="78">
                  <c:v>2088</c:v>
                </c:pt>
                <c:pt idx="79">
                  <c:v>2089</c:v>
                </c:pt>
                <c:pt idx="80">
                  <c:v>2090</c:v>
                </c:pt>
                <c:pt idx="81">
                  <c:v>2091</c:v>
                </c:pt>
                <c:pt idx="82">
                  <c:v>2092</c:v>
                </c:pt>
                <c:pt idx="83">
                  <c:v>2093</c:v>
                </c:pt>
                <c:pt idx="84">
                  <c:v>2094</c:v>
                </c:pt>
                <c:pt idx="85">
                  <c:v>2095</c:v>
                </c:pt>
                <c:pt idx="86">
                  <c:v>2096</c:v>
                </c:pt>
                <c:pt idx="87">
                  <c:v>2097</c:v>
                </c:pt>
                <c:pt idx="88">
                  <c:v>2098</c:v>
                </c:pt>
                <c:pt idx="89">
                  <c:v>2099</c:v>
                </c:pt>
                <c:pt idx="90">
                  <c:v>2100</c:v>
                </c:pt>
              </c:strCache>
            </c:strRef>
          </c:cat>
          <c:val>
            <c:numRef>
              <c:f>Sheet1!$F$11:$CR$11</c:f>
              <c:numCache>
                <c:formatCode>General</c:formatCode>
                <c:ptCount val="91"/>
                <c:pt idx="0">
                  <c:v>6.9161834820000001</c:v>
                </c:pt>
                <c:pt idx="1">
                  <c:v>6.9900905089999998</c:v>
                </c:pt>
                <c:pt idx="2">
                  <c:v>7.0608004199999996</c:v>
                </c:pt>
                <c:pt idx="3">
                  <c:v>7.1285400159999996</c:v>
                </c:pt>
                <c:pt idx="4">
                  <c:v>7.1937951109999991</c:v>
                </c:pt>
                <c:pt idx="5">
                  <c:v>7.2569246879999998</c:v>
                </c:pt>
                <c:pt idx="6">
                  <c:v>7.3179579960000005</c:v>
                </c:pt>
                <c:pt idx="7">
                  <c:v>7.376732252</c:v>
                </c:pt>
                <c:pt idx="8">
                  <c:v>7.4332172010000006</c:v>
                </c:pt>
                <c:pt idx="9">
                  <c:v>7.4873591260000003</c:v>
                </c:pt>
                <c:pt idx="10">
                  <c:v>7.5391626169999997</c:v>
                </c:pt>
                <c:pt idx="11">
                  <c:v>7.5886062479999996</c:v>
                </c:pt>
                <c:pt idx="12">
                  <c:v>7.6358397120000001</c:v>
                </c:pt>
                <c:pt idx="13">
                  <c:v>7.6812471849999993</c:v>
                </c:pt>
                <c:pt idx="14">
                  <c:v>7.7253294009999998</c:v>
                </c:pt>
                <c:pt idx="15">
                  <c:v>7.7684504990000001</c:v>
                </c:pt>
                <c:pt idx="16">
                  <c:v>7.8107526519999997</c:v>
                </c:pt>
                <c:pt idx="17">
                  <c:v>7.852161637</c:v>
                </c:pt>
                <c:pt idx="18">
                  <c:v>7.8925503830000006</c:v>
                </c:pt>
                <c:pt idx="19">
                  <c:v>7.931693095</c:v>
                </c:pt>
                <c:pt idx="20">
                  <c:v>7.9694071419999997</c:v>
                </c:pt>
                <c:pt idx="21">
                  <c:v>8.0056629200000007</c:v>
                </c:pt>
                <c:pt idx="22">
                  <c:v>8.04047044</c:v>
                </c:pt>
                <c:pt idx="23">
                  <c:v>8.0737231050000009</c:v>
                </c:pt>
                <c:pt idx="24">
                  <c:v>8.105297139000001</c:v>
                </c:pt>
                <c:pt idx="25">
                  <c:v>8.1350870889999989</c:v>
                </c:pt>
                <c:pt idx="26">
                  <c:v>8.1630368969999996</c:v>
                </c:pt>
                <c:pt idx="27">
                  <c:v>8.1891052609999999</c:v>
                </c:pt>
                <c:pt idx="28">
                  <c:v>8.2132230659999994</c:v>
                </c:pt>
                <c:pt idx="29">
                  <c:v>8.2353222830000004</c:v>
                </c:pt>
                <c:pt idx="30">
                  <c:v>8.2553511860000004</c:v>
                </c:pt>
                <c:pt idx="31">
                  <c:v>8.2732796799999999</c:v>
                </c:pt>
                <c:pt idx="32">
                  <c:v>8.2890986499999997</c:v>
                </c:pt>
                <c:pt idx="33">
                  <c:v>8.3028098830000001</c:v>
                </c:pt>
                <c:pt idx="34">
                  <c:v>8.3144291480000003</c:v>
                </c:pt>
                <c:pt idx="35">
                  <c:v>8.3239778960000006</c:v>
                </c:pt>
                <c:pt idx="36">
                  <c:v>8.3314644179999995</c:v>
                </c:pt>
                <c:pt idx="37">
                  <c:v>8.3369126750000007</c:v>
                </c:pt>
                <c:pt idx="38">
                  <c:v>8.3403844710000001</c:v>
                </c:pt>
                <c:pt idx="39">
                  <c:v>8.3419586829999997</c:v>
                </c:pt>
                <c:pt idx="40">
                  <c:v>8.3417060149999998</c:v>
                </c:pt>
                <c:pt idx="41">
                  <c:v>8.3396665149999993</c:v>
                </c:pt>
                <c:pt idx="42">
                  <c:v>8.3358748289999998</c:v>
                </c:pt>
                <c:pt idx="43">
                  <c:v>8.330390963000001</c:v>
                </c:pt>
                <c:pt idx="44">
                  <c:v>8.3232793049999998</c:v>
                </c:pt>
                <c:pt idx="45">
                  <c:v>8.3145969550000007</c:v>
                </c:pt>
                <c:pt idx="46">
                  <c:v>8.3043847520000007</c:v>
                </c:pt>
                <c:pt idx="47">
                  <c:v>8.2926767810000008</c:v>
                </c:pt>
                <c:pt idx="48">
                  <c:v>8.2795133199999995</c:v>
                </c:pt>
                <c:pt idx="49">
                  <c:v>8.2649324990000004</c:v>
                </c:pt>
                <c:pt idx="50">
                  <c:v>8.248966931</c:v>
                </c:pt>
                <c:pt idx="51">
                  <c:v>8.2316477759999991</c:v>
                </c:pt>
                <c:pt idx="52">
                  <c:v>8.2129957290000011</c:v>
                </c:pt>
                <c:pt idx="53">
                  <c:v>8.1930180509999992</c:v>
                </c:pt>
                <c:pt idx="54">
                  <c:v>8.1717138380000005</c:v>
                </c:pt>
                <c:pt idx="55">
                  <c:v>8.149085243</c:v>
                </c:pt>
                <c:pt idx="56">
                  <c:v>8.1251541799999991</c:v>
                </c:pt>
                <c:pt idx="57">
                  <c:v>8.0999390239999993</c:v>
                </c:pt>
                <c:pt idx="58">
                  <c:v>8.073433957999999</c:v>
                </c:pt>
                <c:pt idx="59">
                  <c:v>8.0456263109999995</c:v>
                </c:pt>
                <c:pt idx="60">
                  <c:v>8.016514428999999</c:v>
                </c:pt>
                <c:pt idx="61">
                  <c:v>7.9861215099999994</c:v>
                </c:pt>
                <c:pt idx="62">
                  <c:v>7.9544811720000004</c:v>
                </c:pt>
                <c:pt idx="63">
                  <c:v>7.9216179310000001</c:v>
                </c:pt>
                <c:pt idx="64">
                  <c:v>7.8875595499999998</c:v>
                </c:pt>
                <c:pt idx="65">
                  <c:v>7.8523418320000005</c:v>
                </c:pt>
                <c:pt idx="66">
                  <c:v>7.8159957310000001</c:v>
                </c:pt>
                <c:pt idx="67">
                  <c:v>7.7785728329999992</c:v>
                </c:pt>
                <c:pt idx="68">
                  <c:v>7.7401572960000005</c:v>
                </c:pt>
                <c:pt idx="69">
                  <c:v>7.7008497149999995</c:v>
                </c:pt>
                <c:pt idx="70">
                  <c:v>7.6607376890000003</c:v>
                </c:pt>
                <c:pt idx="71">
                  <c:v>7.6198723940000006</c:v>
                </c:pt>
                <c:pt idx="72">
                  <c:v>7.5782935220000001</c:v>
                </c:pt>
                <c:pt idx="73">
                  <c:v>7.536062415</c:v>
                </c:pt>
                <c:pt idx="74">
                  <c:v>7.4932405630000005</c:v>
                </c:pt>
                <c:pt idx="75">
                  <c:v>7.4498805089999998</c:v>
                </c:pt>
                <c:pt idx="76">
                  <c:v>7.4060292640000007</c:v>
                </c:pt>
                <c:pt idx="77">
                  <c:v>7.3617171380000004</c:v>
                </c:pt>
                <c:pt idx="78">
                  <c:v>7.3169570630000003</c:v>
                </c:pt>
                <c:pt idx="79">
                  <c:v>7.2717504469999996</c:v>
                </c:pt>
                <c:pt idx="80">
                  <c:v>7.2261039179999997</c:v>
                </c:pt>
                <c:pt idx="81">
                  <c:v>7.1800350340000003</c:v>
                </c:pt>
                <c:pt idx="82">
                  <c:v>7.1335702740000002</c:v>
                </c:pt>
                <c:pt idx="83">
                  <c:v>7.0867403399999995</c:v>
                </c:pt>
                <c:pt idx="84">
                  <c:v>7.0395747860000002</c:v>
                </c:pt>
                <c:pt idx="85">
                  <c:v>6.9920970069999999</c:v>
                </c:pt>
                <c:pt idx="86">
                  <c:v>6.944322552</c:v>
                </c:pt>
                <c:pt idx="87">
                  <c:v>6.8962581380000003</c:v>
                </c:pt>
                <c:pt idx="88">
                  <c:v>6.8479012690000003</c:v>
                </c:pt>
                <c:pt idx="89">
                  <c:v>6.7992406239999994</c:v>
                </c:pt>
                <c:pt idx="90">
                  <c:v>6.7502560259999997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44282368"/>
        <c:axId val="144283904"/>
      </c:lineChart>
      <c:catAx>
        <c:axId val="144282368"/>
        <c:scaling>
          <c:orientation val="minMax"/>
        </c:scaling>
        <c:delete val="0"/>
        <c:axPos val="b"/>
        <c:majorTickMark val="out"/>
        <c:minorTickMark val="none"/>
        <c:tickLblPos val="nextTo"/>
        <c:crossAx val="144283904"/>
        <c:crosses val="autoZero"/>
        <c:auto val="1"/>
        <c:lblAlgn val="ctr"/>
        <c:lblOffset val="100"/>
        <c:noMultiLvlLbl val="0"/>
      </c:catAx>
      <c:valAx>
        <c:axId val="144283904"/>
        <c:scaling>
          <c:orientation val="minMax"/>
        </c:scaling>
        <c:delete val="0"/>
        <c:axPos val="l"/>
        <c:majorGridlines/>
        <c:numFmt formatCode="#,##0" sourceLinked="0"/>
        <c:majorTickMark val="out"/>
        <c:minorTickMark val="none"/>
        <c:tickLblPos val="nextTo"/>
        <c:crossAx val="14428236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28834062408865557"/>
          <c:y val="0.46982045588971894"/>
          <c:w val="0.23017789442986294"/>
          <c:h val="0.1557639777435211"/>
        </c:manualLayout>
      </c:layout>
      <c:overlay val="0"/>
      <c:spPr>
        <a:solidFill>
          <a:schemeClr val="bg1"/>
        </a:solidFill>
        <a:ln>
          <a:solidFill>
            <a:schemeClr val="tx1"/>
          </a:solidFill>
        </a:ln>
      </c:sp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0.0463</cdr:x>
      <cdr:y>0.79797</cdr:y>
    </cdr:from>
    <cdr:to>
      <cdr:x>0.15741</cdr:x>
      <cdr:y>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81000" y="457200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E266B9-F988-469F-9A81-54E96C8A7601}" type="datetimeFigureOut">
              <a:rPr lang="en-US" smtClean="0"/>
              <a:t>7/30/2013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12F628-E09F-42AD-8A25-4C00C14296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11337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94FA3-D9AE-4240-A046-6956F5A7FEB7}" type="datetime1">
              <a:rPr lang="en-US" smtClean="0"/>
              <a:t>7/30/2013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WWW.GILLDEM.COM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03D61-BA8B-4525-AD96-8BD1EAD829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2341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36638-DCC2-4C27-A393-D997A90F8826}" type="datetime1">
              <a:rPr lang="en-US" smtClean="0"/>
              <a:t>7/30/2013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WWW.GILLDEM.COM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03D61-BA8B-4525-AD96-8BD1EAD829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4239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E1985-F2FA-4220-9E13-D0FF532E0466}" type="datetime1">
              <a:rPr lang="en-US" smtClean="0"/>
              <a:t>7/30/2013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WWW.GILLDEM.COM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03D61-BA8B-4525-AD96-8BD1EAD829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6382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6D3D5-0E48-44FE-ABF1-CC38E1C6C6CA}" type="datetime1">
              <a:rPr lang="en-US" smtClean="0"/>
              <a:t>7/30/2013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WWW.GILLDEM.COM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03D61-BA8B-4525-AD96-8BD1EAD829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7256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E5159-7B28-4D18-A408-2AF122F34902}" type="datetime1">
              <a:rPr lang="en-US" smtClean="0"/>
              <a:t>7/30/2013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WWW.GILLDEM.COM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03D61-BA8B-4525-AD96-8BD1EAD829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3244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B6AF0-8147-4DE0-92C8-D5E6FCB55F88}" type="datetime1">
              <a:rPr lang="en-US" smtClean="0"/>
              <a:t>7/30/2013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WWW.GILLDEM.COM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03D61-BA8B-4525-AD96-8BD1EAD829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9425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972D9-4688-4C76-B3B9-B75C6D8CF5A4}" type="datetime1">
              <a:rPr lang="en-US" smtClean="0"/>
              <a:t>7/30/2013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WWW.GILLDEM.COM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03D61-BA8B-4525-AD96-8BD1EAD829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17157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0003A-474D-4338-A556-CC62188A2107}" type="datetime1">
              <a:rPr lang="en-US" smtClean="0"/>
              <a:t>7/30/2013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WWW.GILLDEM.COM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03D61-BA8B-4525-AD96-8BD1EAD829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140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174D9-09AD-493D-AFCA-81AD61D73FB9}" type="datetime1">
              <a:rPr lang="en-US" smtClean="0"/>
              <a:t>7/30/2013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WWW.GILLDEM.COM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03D61-BA8B-4525-AD96-8BD1EAD829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7481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944F5-CEB7-41C0-B8B4-C75F51CF8605}" type="datetime1">
              <a:rPr lang="en-US" smtClean="0"/>
              <a:t>7/30/2013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WWW.GILLDEM.COM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03D61-BA8B-4525-AD96-8BD1EAD829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05724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A2433-0A7D-40FE-86EB-A0AEDC0CD4CF}" type="datetime1">
              <a:rPr lang="en-US" smtClean="0"/>
              <a:t>7/30/2013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WWW.GILLDEM.COM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03D61-BA8B-4525-AD96-8BD1EAD829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6879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3A9BAE-C7FF-499A-8490-9F2BC45ACEA6}" type="datetime1">
              <a:rPr lang="en-US" smtClean="0"/>
              <a:t>7/30/2013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WWW.GILLDEM.COM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203D61-BA8B-4525-AD96-8BD1EAD829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07151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gif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1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2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3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90600"/>
            <a:ext cx="7772400" cy="2819399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Finding Opportunity In Demographic Change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191000"/>
            <a:ext cx="6400800" cy="1447800"/>
          </a:xfrm>
        </p:spPr>
        <p:txBody>
          <a:bodyPr>
            <a:normAutofit/>
          </a:bodyPr>
          <a:lstStyle/>
          <a:p>
            <a:r>
              <a:rPr lang="en-US" sz="2600" b="1" dirty="0">
                <a:solidFill>
                  <a:schemeClr val="tx1"/>
                </a:solidFill>
              </a:rPr>
              <a:t>Tom </a:t>
            </a:r>
            <a:r>
              <a:rPr lang="en-US" sz="2600" b="1" dirty="0" err="1">
                <a:solidFill>
                  <a:schemeClr val="tx1"/>
                </a:solidFill>
              </a:rPr>
              <a:t>Gillaspy</a:t>
            </a:r>
            <a:r>
              <a:rPr lang="en-US" sz="2600" b="1" dirty="0">
                <a:solidFill>
                  <a:schemeClr val="tx1"/>
                </a:solidFill>
              </a:rPr>
              <a:t>, PhD</a:t>
            </a:r>
          </a:p>
          <a:p>
            <a:r>
              <a:rPr lang="en-US" sz="2600" b="1" dirty="0" err="1">
                <a:solidFill>
                  <a:schemeClr val="tx1"/>
                </a:solidFill>
              </a:rPr>
              <a:t>Gillaspy</a:t>
            </a:r>
            <a:r>
              <a:rPr lang="en-US" sz="2600" b="1" dirty="0">
                <a:solidFill>
                  <a:schemeClr val="tx1"/>
                </a:solidFill>
              </a:rPr>
              <a:t> Demographics</a:t>
            </a:r>
          </a:p>
          <a:p>
            <a:r>
              <a:rPr lang="en-US" sz="2600" b="1" dirty="0" smtClean="0">
                <a:solidFill>
                  <a:schemeClr val="tx1"/>
                </a:solidFill>
              </a:rPr>
              <a:t>July</a:t>
            </a:r>
            <a:r>
              <a:rPr lang="en-US" sz="2600" b="1" dirty="0" smtClean="0">
                <a:solidFill>
                  <a:schemeClr val="tx1"/>
                </a:solidFill>
              </a:rPr>
              <a:t> </a:t>
            </a:r>
            <a:r>
              <a:rPr lang="en-US" sz="2600" b="1" dirty="0" smtClean="0">
                <a:solidFill>
                  <a:schemeClr val="tx1"/>
                </a:solidFill>
              </a:rPr>
              <a:t>2013</a:t>
            </a:r>
            <a:endParaRPr lang="en-US" sz="2600" b="1" dirty="0">
              <a:solidFill>
                <a:schemeClr val="tx1"/>
              </a:solidFill>
            </a:endParaRPr>
          </a:p>
          <a:p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WWW.GILLDEM.COM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16031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000" b="1" smtClean="0">
                <a:solidFill>
                  <a:srgbClr val="C00000"/>
                </a:solidFill>
              </a:rPr>
              <a:t>Overall US Economic Growth Slows As Labor Force Growth Slows</a:t>
            </a:r>
          </a:p>
        </p:txBody>
      </p:sp>
      <p:graphicFrame>
        <p:nvGraphicFramePr>
          <p:cNvPr id="20483" name="Content Placeholder 3"/>
          <p:cNvGraphicFramePr>
            <a:graphicFrameLocks noGrp="1"/>
          </p:cNvGraphicFramePr>
          <p:nvPr>
            <p:ph idx="1"/>
          </p:nvPr>
        </p:nvGraphicFramePr>
        <p:xfrm>
          <a:off x="558800" y="1625600"/>
          <a:ext cx="8026400" cy="4322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3" r:id="rId3" imgW="8023031" imgH="4322439" progId="Excel.Chart.8">
                  <p:embed/>
                </p:oleObj>
              </mc:Choice>
              <mc:Fallback>
                <p:oleObj r:id="rId3" imgW="8023031" imgH="4322439" progId="Excel.Chart.8">
                  <p:embed/>
                  <p:pic>
                    <p:nvPicPr>
                      <p:cNvPr id="0" name="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8800" y="1625600"/>
                        <a:ext cx="8026400" cy="4322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484" name="TextBox 4"/>
          <p:cNvSpPr txBox="1">
            <a:spLocks noChangeArrowheads="1"/>
          </p:cNvSpPr>
          <p:nvPr/>
        </p:nvSpPr>
        <p:spPr bwMode="auto">
          <a:xfrm>
            <a:off x="609600" y="6096000"/>
            <a:ext cx="82169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z="1400"/>
              <a:t>US BEA, McKinsey Global Institute,  We will need a 2.3% annual increase in productivity just to reach</a:t>
            </a:r>
          </a:p>
          <a:p>
            <a:r>
              <a:rPr lang="en-US" sz="1400"/>
              <a:t>our 20 year average growth of 2.8%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WWW.GILLDEM.COM</a:t>
            </a:r>
          </a:p>
        </p:txBody>
      </p:sp>
    </p:spTree>
    <p:extLst>
      <p:ext uri="{BB962C8B-B14F-4D97-AF65-F5344CB8AC3E}">
        <p14:creationId xmlns:p14="http://schemas.microsoft.com/office/powerpoint/2010/main" val="42114204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smtClean="0">
                <a:solidFill>
                  <a:srgbClr val="AC0000"/>
                </a:solidFill>
              </a:rPr>
              <a:t>Productivity Is Not Just Making Things Cheaper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fontAlgn="auto">
              <a:spcAft>
                <a:spcPts val="1200"/>
              </a:spcAft>
              <a:buSzPct val="125000"/>
              <a:buFont typeface="Arial" pitchFamily="34" charset="0"/>
              <a:buChar char="•"/>
              <a:defRPr/>
            </a:pPr>
            <a:r>
              <a:rPr lang="en-US" dirty="0" smtClean="0"/>
              <a:t>Productivity is also </a:t>
            </a:r>
          </a:p>
          <a:p>
            <a:pPr lvl="1" fontAlgn="auto">
              <a:spcBef>
                <a:spcPts val="600"/>
              </a:spcBef>
              <a:spcAft>
                <a:spcPts val="0"/>
              </a:spcAft>
              <a:buFontTx/>
              <a:buBlip>
                <a:blip r:embed="rId2"/>
              </a:buBlip>
              <a:defRPr/>
            </a:pPr>
            <a:r>
              <a:rPr lang="en-US" dirty="0" smtClean="0"/>
              <a:t>Making things better—</a:t>
            </a:r>
            <a:r>
              <a:rPr lang="en-US" sz="3400" b="1" i="1" dirty="0" smtClean="0">
                <a:solidFill>
                  <a:srgbClr val="C00000"/>
                </a:solidFill>
              </a:rPr>
              <a:t>Quality</a:t>
            </a:r>
          </a:p>
          <a:p>
            <a:pPr lvl="2" fontAlgn="auto">
              <a:spcAft>
                <a:spcPts val="0"/>
              </a:spcAft>
              <a:buSzPct val="70000"/>
              <a:buFont typeface="Arial" charset="0"/>
              <a:buBlip>
                <a:blip r:embed="rId3"/>
              </a:buBlip>
              <a:defRPr/>
            </a:pPr>
            <a:r>
              <a:rPr lang="en-US" b="1" i="1" dirty="0" smtClean="0"/>
              <a:t>Examples; the best implantable devices made, glue that always performs to standards, lower incidence of MRSA in hospitals</a:t>
            </a:r>
          </a:p>
          <a:p>
            <a:pPr lvl="1" fontAlgn="auto">
              <a:spcBef>
                <a:spcPts val="600"/>
              </a:spcBef>
              <a:spcAft>
                <a:spcPts val="0"/>
              </a:spcAft>
              <a:buFontTx/>
              <a:buBlip>
                <a:blip r:embed="rId2"/>
              </a:buBlip>
              <a:defRPr/>
            </a:pPr>
            <a:r>
              <a:rPr lang="en-US" dirty="0" smtClean="0"/>
              <a:t>Making better things—</a:t>
            </a:r>
            <a:r>
              <a:rPr lang="en-US" sz="3400" b="1" i="1" dirty="0" smtClean="0">
                <a:solidFill>
                  <a:srgbClr val="C00000"/>
                </a:solidFill>
              </a:rPr>
              <a:t>Innovation</a:t>
            </a:r>
          </a:p>
          <a:p>
            <a:pPr lvl="2" fontAlgn="auto">
              <a:spcAft>
                <a:spcPts val="0"/>
              </a:spcAft>
              <a:buSzPct val="70000"/>
              <a:buFont typeface="Arial" charset="0"/>
              <a:buBlip>
                <a:blip r:embed="rId3"/>
              </a:buBlip>
              <a:defRPr/>
            </a:pPr>
            <a:r>
              <a:rPr lang="en-US" b="1" i="1" dirty="0" smtClean="0"/>
              <a:t>Examples; switch from hard drives with moving parts to solid state, driverless automobiles, new cures for diseases (Alzheimer's?) </a:t>
            </a:r>
          </a:p>
          <a:p>
            <a:pPr fontAlgn="auto">
              <a:spcBef>
                <a:spcPts val="600"/>
              </a:spcBef>
              <a:spcAft>
                <a:spcPts val="0"/>
              </a:spcAft>
              <a:buClr>
                <a:srgbClr val="C00000"/>
              </a:buClr>
              <a:buSzPct val="85000"/>
              <a:buFontTx/>
              <a:buBlip>
                <a:blip r:embed="rId4"/>
              </a:buBlip>
              <a:defRPr/>
            </a:pPr>
            <a:r>
              <a:rPr lang="en-US" dirty="0" smtClean="0"/>
              <a:t>The pressure for disruptive innovation is increasing</a:t>
            </a:r>
          </a:p>
          <a:p>
            <a:pPr fontAlgn="auto">
              <a:spcAft>
                <a:spcPts val="0"/>
              </a:spcAft>
              <a:buFontTx/>
              <a:buNone/>
              <a:defRPr/>
            </a:pPr>
            <a:endParaRPr lang="en-US" dirty="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WWW.GILLDEM.COM</a:t>
            </a:r>
          </a:p>
        </p:txBody>
      </p:sp>
    </p:spTree>
    <p:extLst>
      <p:ext uri="{BB962C8B-B14F-4D97-AF65-F5344CB8AC3E}">
        <p14:creationId xmlns:p14="http://schemas.microsoft.com/office/powerpoint/2010/main" val="18641870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315" y="1671638"/>
            <a:ext cx="8339602" cy="4119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619121" y="622012"/>
            <a:ext cx="810798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C00000"/>
                </a:solidFill>
              </a:rPr>
              <a:t>Global Agriculture Productivity Continues To Increase</a:t>
            </a:r>
            <a:endParaRPr lang="en-US" sz="2800" b="1" dirty="0">
              <a:solidFill>
                <a:srgbClr val="C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WWW.GILLDEM.COM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49347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524000"/>
            <a:ext cx="8382000" cy="47093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762000" y="304800"/>
            <a:ext cx="7879721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C00000"/>
                </a:solidFill>
              </a:rPr>
              <a:t>Grain Prices Have Been On A Long Run Down Trend,</a:t>
            </a:r>
          </a:p>
          <a:p>
            <a:pPr algn="ctr"/>
            <a:r>
              <a:rPr lang="en-US" sz="2800" b="1" dirty="0" smtClean="0">
                <a:solidFill>
                  <a:srgbClr val="C00000"/>
                </a:solidFill>
              </a:rPr>
              <a:t> But There Are Signs This Is Changing</a:t>
            </a:r>
            <a:endParaRPr lang="en-US" sz="2800" b="1" dirty="0">
              <a:solidFill>
                <a:srgbClr val="C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WWW.GILLDEM.COM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014198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 smtClean="0">
                <a:solidFill>
                  <a:srgbClr val="C00000"/>
                </a:solidFill>
              </a:rPr>
              <a:t>Percent Of Employers Having Difficulty Filling Jobs Due To Lack Of Available Talent</a:t>
            </a:r>
          </a:p>
        </p:txBody>
      </p:sp>
      <p:graphicFrame>
        <p:nvGraphicFramePr>
          <p:cNvPr id="3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14226695"/>
              </p:ext>
            </p:extLst>
          </p:nvPr>
        </p:nvGraphicFramePr>
        <p:xfrm>
          <a:off x="431800" y="1593850"/>
          <a:ext cx="7975600" cy="4222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5604" name="TextBox 4"/>
          <p:cNvSpPr txBox="1">
            <a:spLocks noChangeArrowheads="1"/>
          </p:cNvSpPr>
          <p:nvPr/>
        </p:nvSpPr>
        <p:spPr bwMode="auto">
          <a:xfrm>
            <a:off x="898525" y="6016625"/>
            <a:ext cx="395763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z="1400" dirty="0">
                <a:latin typeface="Arial" charset="0"/>
              </a:rPr>
              <a:t>Manpower Group, 2012 Talent Shortage Survey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WWW.GILLDEM.COM</a:t>
            </a:r>
          </a:p>
        </p:txBody>
      </p:sp>
    </p:spTree>
    <p:extLst>
      <p:ext uri="{BB962C8B-B14F-4D97-AF65-F5344CB8AC3E}">
        <p14:creationId xmlns:p14="http://schemas.microsoft.com/office/powerpoint/2010/main" val="10849355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200" b="1" dirty="0" smtClean="0">
                <a:solidFill>
                  <a:srgbClr val="990033"/>
                </a:solidFill>
                <a:cs typeface="Arial" charset="0"/>
              </a:rPr>
              <a:t>The “New Normal” Probably Means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724400"/>
          </a:xfrm>
        </p:spPr>
        <p:txBody>
          <a:bodyPr>
            <a:normAutofit fontScale="55000" lnSpcReduction="20000"/>
          </a:bodyPr>
          <a:lstStyle/>
          <a:p>
            <a:pPr eaLnBrk="1" hangingPunct="1">
              <a:spcBef>
                <a:spcPts val="600"/>
              </a:spcBef>
              <a:spcAft>
                <a:spcPts val="600"/>
              </a:spcAft>
              <a:buClr>
                <a:srgbClr val="990033"/>
              </a:buClr>
              <a:buSzPct val="125000"/>
            </a:pPr>
            <a:r>
              <a:rPr lang="en-US" sz="3800" b="1" dirty="0">
                <a:cs typeface="Arial" charset="0"/>
              </a:rPr>
              <a:t>S</a:t>
            </a:r>
            <a:r>
              <a:rPr lang="en-US" sz="3800" b="1" dirty="0" smtClean="0">
                <a:cs typeface="Arial" charset="0"/>
              </a:rPr>
              <a:t>lower global economic growth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  <a:buClr>
                <a:srgbClr val="990033"/>
              </a:buClr>
              <a:buSzPct val="125000"/>
            </a:pPr>
            <a:r>
              <a:rPr lang="en-US" sz="3800" b="1" dirty="0" smtClean="0">
                <a:cs typeface="Arial" charset="0"/>
              </a:rPr>
              <a:t>The land/rent gradient will shift 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  <a:buClr>
                <a:srgbClr val="990033"/>
              </a:buClr>
              <a:buSzPct val="125000"/>
            </a:pPr>
            <a:r>
              <a:rPr lang="en-US" sz="3800" b="1" dirty="0" smtClean="0">
                <a:cs typeface="Arial" charset="0"/>
              </a:rPr>
              <a:t>Talent will be the scarce resources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  <a:buClr>
                <a:srgbClr val="990033"/>
              </a:buClr>
              <a:buSzPct val="125000"/>
            </a:pPr>
            <a:r>
              <a:rPr lang="en-US" sz="3800" b="1" dirty="0" smtClean="0"/>
              <a:t>A single-minded focus on productivity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  <a:buClr>
                <a:srgbClr val="990033"/>
              </a:buClr>
              <a:buSzPct val="125000"/>
            </a:pPr>
            <a:r>
              <a:rPr lang="en-US" sz="3800" b="1" dirty="0" smtClean="0"/>
              <a:t>Governments will worry about how to pay for past promises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  <a:buClr>
                <a:srgbClr val="990033"/>
              </a:buClr>
              <a:buSzPct val="125000"/>
            </a:pPr>
            <a:r>
              <a:rPr lang="en-US" sz="3800" b="1" dirty="0" smtClean="0"/>
              <a:t>Government service cuts, courtroom delays, permitting delays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  <a:buClr>
                <a:srgbClr val="990033"/>
              </a:buClr>
              <a:buSzPct val="125000"/>
            </a:pPr>
            <a:r>
              <a:rPr lang="en-US" sz="3800" b="1" dirty="0" smtClean="0"/>
              <a:t>More frequent disruptive events/innovations with larger impact on business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  <a:buClr>
                <a:srgbClr val="990033"/>
              </a:buClr>
              <a:buSzPct val="125000"/>
            </a:pPr>
            <a:r>
              <a:rPr lang="en-US" sz="3800" b="1" dirty="0" smtClean="0"/>
              <a:t>A whole new set of challenges and opportunities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  <a:buClr>
                <a:srgbClr val="990033"/>
              </a:buClr>
              <a:buSzPct val="125000"/>
            </a:pPr>
            <a:r>
              <a:rPr lang="en-US" sz="3800" b="1" dirty="0" smtClean="0">
                <a:cs typeface="Arial" charset="0"/>
              </a:rPr>
              <a:t>Some will fall due to the </a:t>
            </a:r>
            <a:r>
              <a:rPr lang="en-US" sz="3800" b="1" i="1" dirty="0" smtClean="0">
                <a:cs typeface="Arial" charset="0"/>
              </a:rPr>
              <a:t>Tyranny of Success.  </a:t>
            </a:r>
            <a:r>
              <a:rPr lang="en-US" sz="3800" b="1" dirty="0" smtClean="0">
                <a:cs typeface="Arial" charset="0"/>
              </a:rPr>
              <a:t>New economic leaders will emerge</a:t>
            </a:r>
            <a:endParaRPr lang="en-US" sz="3800" b="1" i="1" dirty="0" smtClean="0">
              <a:cs typeface="Arial" charset="0"/>
            </a:endParaRPr>
          </a:p>
          <a:p>
            <a:pPr eaLnBrk="1" hangingPunct="1">
              <a:buFont typeface="Arial" charset="0"/>
              <a:buNone/>
            </a:pPr>
            <a:endParaRPr lang="en-US" sz="2600" dirty="0" smtClean="0"/>
          </a:p>
          <a:p>
            <a:pPr eaLnBrk="1" hangingPunct="1"/>
            <a:endParaRPr lang="en-US" dirty="0" smtClean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WWW.GILLDEM.COM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5366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800" b="1" dirty="0" smtClean="0">
                <a:solidFill>
                  <a:srgbClr val="C00000"/>
                </a:solidFill>
              </a:rPr>
              <a:t>Commodity Price Cycles—Are Grains Poised For A Long Run Increase?</a:t>
            </a:r>
            <a:endParaRPr lang="en-US" sz="3800" b="1" dirty="0">
              <a:solidFill>
                <a:srgbClr val="C000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rgbClr val="C00000"/>
              </a:buClr>
              <a:buSzPct val="150000"/>
            </a:pPr>
            <a:r>
              <a:rPr lang="en-US" sz="2400" dirty="0"/>
              <a:t>In a </a:t>
            </a:r>
            <a:r>
              <a:rPr lang="en-US" sz="2400" dirty="0" smtClean="0"/>
              <a:t>paper </a:t>
            </a:r>
            <a:r>
              <a:rPr lang="en-US" sz="2400" dirty="0"/>
              <a:t>"From Boom to Bust: A Typology of Real Commodity Prices in the Long Run," David S Jacks looks </a:t>
            </a:r>
            <a:r>
              <a:rPr lang="en-US" sz="2400" dirty="0" smtClean="0"/>
              <a:t>at </a:t>
            </a:r>
            <a:r>
              <a:rPr lang="en-US" sz="2400" dirty="0"/>
              <a:t>the cycles the asset class have undergone in the past 160 years.</a:t>
            </a:r>
          </a:p>
          <a:p>
            <a:pPr>
              <a:buClr>
                <a:srgbClr val="C00000"/>
              </a:buClr>
              <a:buSzPct val="150000"/>
            </a:pPr>
            <a:r>
              <a:rPr lang="en-US" sz="2400" dirty="0"/>
              <a:t>He found that the real value of 30 </a:t>
            </a:r>
            <a:r>
              <a:rPr lang="en-US" sz="2400" dirty="0" smtClean="0"/>
              <a:t>commodities</a:t>
            </a:r>
            <a:r>
              <a:rPr lang="en-US" sz="2400" dirty="0"/>
              <a:t> studied </a:t>
            </a:r>
            <a:r>
              <a:rPr lang="en-US" sz="2400" dirty="0" smtClean="0"/>
              <a:t>had</a:t>
            </a:r>
            <a:r>
              <a:rPr lang="en-US" sz="2400" dirty="0"/>
              <a:t>, by the end of 2011, rapidly increased since 1900</a:t>
            </a:r>
            <a:r>
              <a:rPr lang="en-US" sz="2400" dirty="0" smtClean="0"/>
              <a:t>.</a:t>
            </a:r>
          </a:p>
          <a:p>
            <a:pPr>
              <a:buClr>
                <a:srgbClr val="C00000"/>
              </a:buClr>
              <a:buSzPct val="150000"/>
            </a:pPr>
            <a:r>
              <a:rPr lang="en-US" sz="2400" dirty="0" smtClean="0"/>
              <a:t>Prices </a:t>
            </a:r>
            <a:r>
              <a:rPr lang="en-US" sz="2400" dirty="0"/>
              <a:t>for resources that can be grown have trended </a:t>
            </a:r>
            <a:r>
              <a:rPr lang="en-US" sz="2400" dirty="0" smtClean="0"/>
              <a:t>downwards. </a:t>
            </a:r>
            <a:r>
              <a:rPr lang="en-US" sz="2400" dirty="0"/>
              <a:t>The inflation-adjusted prices of rice, corn and wheat are lower now than they were in 1950. </a:t>
            </a:r>
            <a:endParaRPr lang="en-US" sz="2400" dirty="0" smtClean="0"/>
          </a:p>
          <a:p>
            <a:pPr>
              <a:buClr>
                <a:srgbClr val="C00000"/>
              </a:buClr>
              <a:buSzPct val="150000"/>
            </a:pPr>
            <a:r>
              <a:rPr lang="en-US" sz="2400" dirty="0"/>
              <a:t>There are signs that this may be reversing for grains</a:t>
            </a:r>
          </a:p>
          <a:p>
            <a:pPr>
              <a:buClr>
                <a:srgbClr val="C00000"/>
              </a:buClr>
              <a:buSzPct val="150000"/>
            </a:pPr>
            <a:r>
              <a:rPr lang="en-US" sz="2400" dirty="0" smtClean="0"/>
              <a:t>Although </a:t>
            </a:r>
            <a:r>
              <a:rPr lang="en-US" sz="2400" dirty="0"/>
              <a:t>the global population is 2.8 times above its 1950 level, world grain production is 3.6 times higher</a:t>
            </a:r>
            <a:r>
              <a:rPr lang="en-US" sz="2400" dirty="0" smtClean="0"/>
              <a:t>.</a:t>
            </a:r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WWW.GILLDEM.COM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082835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UN 2012 Projected World Population </a:t>
            </a:r>
            <a:br>
              <a:rPr lang="en-US" b="1" dirty="0" smtClean="0">
                <a:solidFill>
                  <a:srgbClr val="C00000"/>
                </a:solidFill>
              </a:rPr>
            </a:br>
            <a:r>
              <a:rPr lang="en-US" b="1" dirty="0" smtClean="0">
                <a:solidFill>
                  <a:srgbClr val="C00000"/>
                </a:solidFill>
              </a:rPr>
              <a:t>(in billions)</a:t>
            </a:r>
            <a:endParaRPr lang="en-US" b="1" dirty="0">
              <a:solidFill>
                <a:srgbClr val="C00000"/>
              </a:solidFill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86431400"/>
              </p:ext>
            </p:extLst>
          </p:nvPr>
        </p:nvGraphicFramePr>
        <p:xfrm>
          <a:off x="5334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WWW.GILLDEM.COM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826827" y="6016823"/>
            <a:ext cx="679916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Current fertility about 2.5 down from 4.97 in 1950.  Low variant in 2100 1.51, medium 1.99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2435488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WWW.GILLDEM.COM</a:t>
            </a:r>
            <a:endParaRPr lang="en-US" dirty="0"/>
          </a:p>
        </p:txBody>
      </p:sp>
      <p:pic>
        <p:nvPicPr>
          <p:cNvPr id="8194" name="Picture 2" descr="http://media.economist.com/sites/default/files/imagecache/full-width/images/print-edition/20130608_FNC741_0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326106"/>
            <a:ext cx="7508369" cy="43126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762000" y="310443"/>
            <a:ext cx="741363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 smtClean="0">
                <a:solidFill>
                  <a:srgbClr val="C00000"/>
                </a:solidFill>
              </a:rPr>
              <a:t>David Jacks Research On Long Cycles In Prices</a:t>
            </a:r>
          </a:p>
          <a:p>
            <a:r>
              <a:rPr lang="en-US" sz="2400" b="1" dirty="0" smtClean="0">
                <a:solidFill>
                  <a:srgbClr val="C00000"/>
                </a:solidFill>
              </a:rPr>
              <a:t>Re Economists Magazine June 12, 2013</a:t>
            </a:r>
            <a:endParaRPr lang="en-US" sz="24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534943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 smtClean="0">
                <a:solidFill>
                  <a:srgbClr val="C00000"/>
                </a:solidFill>
              </a:rPr>
              <a:t>The Market For Ag Products Will Be Driven By Strong Forces</a:t>
            </a:r>
            <a:endParaRPr lang="en-US" sz="36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Blip>
                <a:blip r:embed="rId2"/>
              </a:buBlip>
            </a:pPr>
            <a:r>
              <a:rPr lang="en-US" dirty="0" smtClean="0"/>
              <a:t>Supply</a:t>
            </a:r>
          </a:p>
          <a:p>
            <a:pPr lvl="1">
              <a:buClr>
                <a:srgbClr val="C00000"/>
              </a:buClr>
              <a:buSzPct val="110000"/>
              <a:buFont typeface="Arial" pitchFamily="34" charset="0"/>
              <a:buChar char="•"/>
            </a:pPr>
            <a:r>
              <a:rPr lang="en-US" dirty="0" smtClean="0"/>
              <a:t>New technology continues to be developed</a:t>
            </a:r>
          </a:p>
          <a:p>
            <a:pPr lvl="1">
              <a:buClr>
                <a:srgbClr val="C00000"/>
              </a:buClr>
              <a:buSzPct val="110000"/>
              <a:buFont typeface="Arial" pitchFamily="34" charset="0"/>
              <a:buChar char="•"/>
            </a:pPr>
            <a:r>
              <a:rPr lang="en-US" dirty="0" smtClean="0"/>
              <a:t>Great potential to push existing further</a:t>
            </a:r>
          </a:p>
          <a:p>
            <a:pPr lvl="1">
              <a:buClr>
                <a:srgbClr val="C00000"/>
              </a:buClr>
              <a:buSzPct val="110000"/>
              <a:buFont typeface="Arial" pitchFamily="34" charset="0"/>
              <a:buChar char="•"/>
            </a:pPr>
            <a:r>
              <a:rPr lang="en-US" dirty="0" smtClean="0"/>
              <a:t>Reducing waste in the supply chain has great potential</a:t>
            </a:r>
          </a:p>
          <a:p>
            <a:pPr lvl="1">
              <a:buClr>
                <a:srgbClr val="C00000"/>
              </a:buClr>
              <a:buSzPct val="110000"/>
              <a:buFont typeface="Arial" pitchFamily="34" charset="0"/>
              <a:buChar char="•"/>
            </a:pPr>
            <a:r>
              <a:rPr lang="en-US" dirty="0" smtClean="0"/>
              <a:t>Water, climate and disease are major concerns</a:t>
            </a:r>
          </a:p>
          <a:p>
            <a:pPr>
              <a:buBlip>
                <a:blip r:embed="rId2"/>
              </a:buBlip>
            </a:pPr>
            <a:r>
              <a:rPr lang="en-US" dirty="0" smtClean="0"/>
              <a:t>Demand</a:t>
            </a:r>
          </a:p>
          <a:p>
            <a:pPr lvl="1">
              <a:buClr>
                <a:srgbClr val="C00000"/>
              </a:buClr>
              <a:buSzPct val="110000"/>
              <a:buFont typeface="Arial" pitchFamily="34" charset="0"/>
              <a:buChar char="•"/>
            </a:pPr>
            <a:r>
              <a:rPr lang="en-US" dirty="0" smtClean="0"/>
              <a:t>Population will increase—more mouths</a:t>
            </a:r>
          </a:p>
          <a:p>
            <a:pPr lvl="1">
              <a:buClr>
                <a:srgbClr val="C00000"/>
              </a:buClr>
              <a:buSzPct val="110000"/>
              <a:buFont typeface="Arial" pitchFamily="34" charset="0"/>
              <a:buChar char="•"/>
            </a:pPr>
            <a:r>
              <a:rPr lang="en-US" dirty="0" smtClean="0"/>
              <a:t>Incomes will increase—better and richer diets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WWW.GILLDEM.COM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75396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b="1" dirty="0" smtClean="0">
                <a:solidFill>
                  <a:srgbClr val="C00000"/>
                </a:solidFill>
              </a:rPr>
              <a:t>The World Is Entering An Unprecedented Time Of Great Risks And Even Greater Opportunities</a:t>
            </a:r>
            <a:endParaRPr lang="en-US" sz="32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144963"/>
          </a:xfrm>
        </p:spPr>
        <p:txBody>
          <a:bodyPr>
            <a:normAutofit lnSpcReduction="10000"/>
          </a:bodyPr>
          <a:lstStyle/>
          <a:p>
            <a:pPr>
              <a:buClr>
                <a:srgbClr val="C00000"/>
              </a:buClr>
              <a:buSzPct val="110000"/>
              <a:buFont typeface="Wingdings" pitchFamily="2" charset="2"/>
              <a:buChar char="§"/>
            </a:pPr>
            <a:r>
              <a:rPr lang="en-US" dirty="0" smtClean="0"/>
              <a:t>Population growth is slowing but we </a:t>
            </a:r>
            <a:r>
              <a:rPr lang="en-US" dirty="0" smtClean="0"/>
              <a:t>may still </a:t>
            </a:r>
            <a:r>
              <a:rPr lang="en-US" dirty="0" smtClean="0"/>
              <a:t>add about </a:t>
            </a:r>
            <a:r>
              <a:rPr lang="en-US" dirty="0" smtClean="0"/>
              <a:t>1 to 4 </a:t>
            </a:r>
            <a:r>
              <a:rPr lang="en-US" dirty="0" smtClean="0"/>
              <a:t>billion to our existing 7 billion </a:t>
            </a:r>
          </a:p>
          <a:p>
            <a:pPr>
              <a:buClr>
                <a:srgbClr val="C00000"/>
              </a:buClr>
              <a:buSzPct val="110000"/>
              <a:buFont typeface="Wingdings" pitchFamily="2" charset="2"/>
              <a:buChar char="§"/>
            </a:pPr>
            <a:r>
              <a:rPr lang="en-US" dirty="0" smtClean="0"/>
              <a:t>Low and declining fertility rates result in the population aging for the first time in history</a:t>
            </a:r>
          </a:p>
          <a:p>
            <a:pPr>
              <a:buClr>
                <a:srgbClr val="C00000"/>
              </a:buClr>
              <a:buSzPct val="110000"/>
              <a:buFont typeface="Wingdings" pitchFamily="2" charset="2"/>
              <a:buChar char="§"/>
            </a:pPr>
            <a:r>
              <a:rPr lang="en-US" dirty="0" smtClean="0"/>
              <a:t>Rising incomes result in increased global demand for food; quantity and quality</a:t>
            </a:r>
          </a:p>
          <a:p>
            <a:pPr>
              <a:buClr>
                <a:srgbClr val="C00000"/>
              </a:buClr>
              <a:buSzPct val="110000"/>
              <a:buFont typeface="Wingdings" pitchFamily="2" charset="2"/>
              <a:buChar char="§"/>
            </a:pPr>
            <a:r>
              <a:rPr lang="en-US" dirty="0" smtClean="0"/>
              <a:t>Supply of labor is a growing global issue for economic growth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WWW.GILLDEM.COM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323741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229600" cy="1143000"/>
          </a:xfrm>
        </p:spPr>
        <p:txBody>
          <a:bodyPr/>
          <a:lstStyle/>
          <a:p>
            <a:pPr eaLnBrk="1" hangingPunct="1"/>
            <a:r>
              <a:rPr lang="en-US" sz="3400" b="1" dirty="0" smtClean="0">
                <a:solidFill>
                  <a:srgbClr val="C00000"/>
                </a:solidFill>
              </a:rPr>
              <a:t>Avoiding The </a:t>
            </a:r>
            <a:r>
              <a:rPr lang="en-US" sz="3400" b="1" i="1" dirty="0" smtClean="0">
                <a:solidFill>
                  <a:srgbClr val="C00000"/>
                </a:solidFill>
              </a:rPr>
              <a:t>Tyranny of Success </a:t>
            </a:r>
            <a:r>
              <a:rPr lang="en-US" sz="3400" b="1" dirty="0" smtClean="0">
                <a:solidFill>
                  <a:srgbClr val="C00000"/>
                </a:solidFill>
              </a:rPr>
              <a:t>Will Be Difficult For Both Private And Public Sectors</a:t>
            </a:r>
            <a:endParaRPr lang="en-US" sz="3400" b="1" i="1" dirty="0" smtClean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525963"/>
          </a:xfrm>
        </p:spPr>
        <p:txBody>
          <a:bodyPr rtlCol="0">
            <a:normAutofit fontScale="925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Blip>
                <a:blip r:embed="rId2"/>
              </a:buBlip>
              <a:defRPr/>
            </a:pPr>
            <a:r>
              <a:rPr lang="en-US" b="1" dirty="0" smtClean="0"/>
              <a:t>The impact of disruptive events will increase with the drive to increasingly lean operations.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Blip>
                <a:blip r:embed="rId2"/>
              </a:buBlip>
              <a:defRPr/>
            </a:pPr>
            <a:r>
              <a:rPr lang="en-US" b="1" dirty="0" smtClean="0"/>
              <a:t>The global imperative to increase productivity will accelerate the pace of disruptive innovation.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Blip>
                <a:blip r:embed="rId2"/>
              </a:buBlip>
              <a:defRPr/>
            </a:pPr>
            <a:r>
              <a:rPr lang="en-US" b="1" dirty="0"/>
              <a:t>C</a:t>
            </a:r>
            <a:r>
              <a:rPr lang="en-US" b="1" dirty="0" smtClean="0"/>
              <a:t>onflict between the lean/quality based productivity improvement and the innovation side of the organization will increase.</a:t>
            </a:r>
            <a:endParaRPr lang="en-US" b="1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WWW.GILLDEM.COM</a:t>
            </a:r>
          </a:p>
        </p:txBody>
      </p:sp>
    </p:spTree>
    <p:extLst>
      <p:ext uri="{BB962C8B-B14F-4D97-AF65-F5344CB8AC3E}">
        <p14:creationId xmlns:p14="http://schemas.microsoft.com/office/powerpoint/2010/main" val="206539124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The Third Industrial Revolution Is Transforming Economic Activity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spcBef>
                <a:spcPts val="1200"/>
              </a:spcBef>
              <a:buSzPct val="90000"/>
              <a:buBlip>
                <a:blip r:embed="rId2"/>
              </a:buBlip>
            </a:pPr>
            <a:r>
              <a:rPr lang="en-US" b="1" dirty="0" smtClean="0"/>
              <a:t>Advances in robotics, 3D printing, materials, software, bioengineering, and the web are fundamentally changing where and how economic activity takes place.</a:t>
            </a:r>
          </a:p>
          <a:p>
            <a:pPr>
              <a:spcBef>
                <a:spcPts val="1200"/>
              </a:spcBef>
              <a:buSzPct val="90000"/>
              <a:buBlip>
                <a:blip r:embed="rId2"/>
              </a:buBlip>
            </a:pPr>
            <a:r>
              <a:rPr lang="en-US" b="1" dirty="0" smtClean="0"/>
              <a:t>Innovation is replacing physical capital as the foundation of economic growth.</a:t>
            </a:r>
          </a:p>
          <a:p>
            <a:pPr>
              <a:spcBef>
                <a:spcPts val="1200"/>
              </a:spcBef>
              <a:buSzPct val="90000"/>
              <a:buBlip>
                <a:blip r:embed="rId2"/>
              </a:buBlip>
            </a:pPr>
            <a:r>
              <a:rPr lang="en-US" b="1" dirty="0" smtClean="0"/>
              <a:t>Physical location will be less important and those bound to it will find competition increasingly difficult.</a:t>
            </a:r>
          </a:p>
          <a:p>
            <a:pPr>
              <a:spcBef>
                <a:spcPts val="1200"/>
              </a:spcBef>
              <a:buSzPct val="90000"/>
              <a:buBlip>
                <a:blip r:embed="rId2"/>
              </a:buBlip>
            </a:pPr>
            <a:r>
              <a:rPr lang="en-US" b="1" dirty="0" smtClean="0"/>
              <a:t>The pace of disruptive innovation will increase</a:t>
            </a:r>
            <a:endParaRPr lang="en-US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WWW.GILLDEM.COM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379509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06562"/>
          </a:xfrm>
        </p:spPr>
        <p:txBody>
          <a:bodyPr>
            <a:normAutofit fontScale="90000"/>
          </a:bodyPr>
          <a:lstStyle/>
          <a:p>
            <a:r>
              <a:rPr lang="en-US" sz="3600" b="1" dirty="0" smtClean="0">
                <a:solidFill>
                  <a:srgbClr val="C00000"/>
                </a:solidFill>
              </a:rPr>
              <a:t>In A World Driven By Rapid Change Resulting From Demographic Pressures--Some Critical Issues For The Next Decade 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840163"/>
          </a:xfrm>
        </p:spPr>
        <p:txBody>
          <a:bodyPr/>
          <a:lstStyle/>
          <a:p>
            <a:r>
              <a:rPr lang="en-US" dirty="0" smtClean="0"/>
              <a:t>Place (physical and financial capital) will be less important</a:t>
            </a:r>
          </a:p>
          <a:p>
            <a:r>
              <a:rPr lang="en-US" dirty="0" smtClean="0"/>
              <a:t>Manufacturing will happen everywhere there are talented people</a:t>
            </a:r>
          </a:p>
          <a:p>
            <a:r>
              <a:rPr lang="en-US" dirty="0" smtClean="0"/>
              <a:t>Energy, food and water will be critical resources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WWW.GILLDEM.COM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534331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dirty="0" smtClean="0">
                <a:solidFill>
                  <a:srgbClr val="C00000"/>
                </a:solidFill>
              </a:rPr>
              <a:t>Some Key Conclusions For The Rest Of This Decade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20000"/>
          </a:bodyPr>
          <a:lstStyle/>
          <a:p>
            <a:pPr fontAlgn="auto">
              <a:spcBef>
                <a:spcPts val="1000"/>
              </a:spcBef>
              <a:spcAft>
                <a:spcPts val="0"/>
              </a:spcAft>
              <a:buFont typeface="Arial" pitchFamily="34" charset="0"/>
              <a:buBlip>
                <a:blip r:embed="rId2"/>
              </a:buBlip>
              <a:defRPr/>
            </a:pPr>
            <a:r>
              <a:rPr lang="en-US" b="1" dirty="0" smtClean="0"/>
              <a:t>Long run economic growth will slow globally so expectations of rates of return should be moderated.</a:t>
            </a:r>
          </a:p>
          <a:p>
            <a:pPr fontAlgn="auto">
              <a:spcBef>
                <a:spcPts val="1000"/>
              </a:spcBef>
              <a:spcAft>
                <a:spcPts val="0"/>
              </a:spcAft>
              <a:buFont typeface="Arial" pitchFamily="34" charset="0"/>
              <a:buBlip>
                <a:blip r:embed="rId2"/>
              </a:buBlip>
              <a:defRPr/>
            </a:pPr>
            <a:r>
              <a:rPr lang="en-US" b="1" dirty="0" smtClean="0"/>
              <a:t>Increased consumption in China and India and sovereign debt issues in the wealthier nations will lead to rising interest rates</a:t>
            </a:r>
          </a:p>
          <a:p>
            <a:pPr fontAlgn="auto">
              <a:spcBef>
                <a:spcPts val="1000"/>
              </a:spcBef>
              <a:spcAft>
                <a:spcPts val="0"/>
              </a:spcAft>
              <a:buFont typeface="Arial" pitchFamily="34" charset="0"/>
              <a:buBlip>
                <a:blip r:embed="rId2"/>
              </a:buBlip>
              <a:defRPr/>
            </a:pPr>
            <a:r>
              <a:rPr lang="en-US" b="1" dirty="0" smtClean="0"/>
              <a:t>Slower labor force growth will focus economic growth on productivity improvements</a:t>
            </a:r>
          </a:p>
          <a:p>
            <a:pPr fontAlgn="auto">
              <a:spcBef>
                <a:spcPts val="1000"/>
              </a:spcBef>
              <a:spcAft>
                <a:spcPts val="0"/>
              </a:spcAft>
              <a:buFont typeface="Arial" pitchFamily="34" charset="0"/>
              <a:buBlip>
                <a:blip r:embed="rId2"/>
              </a:buBlip>
              <a:defRPr/>
            </a:pPr>
            <a:r>
              <a:rPr lang="en-US" b="1" dirty="0" smtClean="0"/>
              <a:t>Talent will be the limiting factor to growth</a:t>
            </a:r>
          </a:p>
          <a:p>
            <a:pPr fontAlgn="auto">
              <a:spcBef>
                <a:spcPts val="1000"/>
              </a:spcBef>
              <a:spcAft>
                <a:spcPts val="0"/>
              </a:spcAft>
              <a:buFont typeface="Arial" pitchFamily="34" charset="0"/>
              <a:buBlip>
                <a:blip r:embed="rId2"/>
              </a:buBlip>
              <a:defRPr/>
            </a:pPr>
            <a:r>
              <a:rPr lang="en-US" b="1" dirty="0" smtClean="0"/>
              <a:t>Innovation will displace Lean and Six Sigma in the drive to increase productivity.</a:t>
            </a:r>
          </a:p>
          <a:p>
            <a:pPr fontAlgn="auto">
              <a:spcBef>
                <a:spcPts val="1000"/>
              </a:spcBef>
              <a:spcAft>
                <a:spcPts val="0"/>
              </a:spcAft>
              <a:buFont typeface="Arial" pitchFamily="34" charset="0"/>
              <a:buBlip>
                <a:blip r:embed="rId2"/>
              </a:buBlip>
              <a:defRPr/>
            </a:pPr>
            <a:r>
              <a:rPr lang="en-US" b="1" dirty="0" smtClean="0"/>
              <a:t>Some will thrive in this environment—others not </a:t>
            </a:r>
            <a:endParaRPr lang="en-US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WWW.GILLDEM.COM</a:t>
            </a:r>
          </a:p>
        </p:txBody>
      </p:sp>
    </p:spTree>
    <p:extLst>
      <p:ext uri="{BB962C8B-B14F-4D97-AF65-F5344CB8AC3E}">
        <p14:creationId xmlns:p14="http://schemas.microsoft.com/office/powerpoint/2010/main" val="201045048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dirty="0" smtClean="0">
                <a:solidFill>
                  <a:srgbClr val="C00000"/>
                </a:solidFill>
              </a:rPr>
              <a:t>Some Key Conclusions For The Rest Of This Decade 2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77500" lnSpcReduction="20000"/>
          </a:bodyPr>
          <a:lstStyle/>
          <a:p>
            <a:pPr fontAlgn="auto">
              <a:spcBef>
                <a:spcPts val="1000"/>
              </a:spcBef>
              <a:spcAft>
                <a:spcPts val="0"/>
              </a:spcAft>
              <a:buFont typeface="Arial" pitchFamily="34" charset="0"/>
              <a:buBlip>
                <a:blip r:embed="rId2"/>
              </a:buBlip>
              <a:defRPr/>
            </a:pPr>
            <a:r>
              <a:rPr lang="en-US" b="1" dirty="0" smtClean="0"/>
              <a:t>Austerity (an “obvious” solution) will be counter productive leading to slower growth or decline</a:t>
            </a:r>
          </a:p>
          <a:p>
            <a:pPr fontAlgn="auto">
              <a:spcBef>
                <a:spcPts val="1000"/>
              </a:spcBef>
              <a:spcAft>
                <a:spcPts val="0"/>
              </a:spcAft>
              <a:buFont typeface="Arial" pitchFamily="34" charset="0"/>
              <a:buBlip>
                <a:blip r:embed="rId2"/>
              </a:buBlip>
              <a:defRPr/>
            </a:pPr>
            <a:r>
              <a:rPr lang="en-US" b="1" dirty="0" smtClean="0"/>
              <a:t>Tradition-bound institutions will see dramatic changes (</a:t>
            </a:r>
            <a:r>
              <a:rPr lang="en-US" b="1" dirty="0" err="1" smtClean="0"/>
              <a:t>eg</a:t>
            </a:r>
            <a:r>
              <a:rPr lang="en-US" b="1" dirty="0" smtClean="0"/>
              <a:t>., courts and legal system)</a:t>
            </a:r>
          </a:p>
          <a:p>
            <a:pPr fontAlgn="auto">
              <a:spcBef>
                <a:spcPts val="1000"/>
              </a:spcBef>
              <a:spcAft>
                <a:spcPts val="0"/>
              </a:spcAft>
              <a:buFont typeface="Arial" pitchFamily="34" charset="0"/>
              <a:buBlip>
                <a:blip r:embed="rId2"/>
              </a:buBlip>
              <a:defRPr/>
            </a:pPr>
            <a:r>
              <a:rPr lang="en-US" b="1" dirty="0" smtClean="0"/>
              <a:t>Unmet expectations, changing social contract and lost American Dream will lead to unrest</a:t>
            </a:r>
          </a:p>
          <a:p>
            <a:pPr fontAlgn="auto">
              <a:spcBef>
                <a:spcPts val="1000"/>
              </a:spcBef>
              <a:spcAft>
                <a:spcPts val="0"/>
              </a:spcAft>
              <a:buFont typeface="Arial" pitchFamily="34" charset="0"/>
              <a:buBlip>
                <a:blip r:embed="rId2"/>
              </a:buBlip>
              <a:defRPr/>
            </a:pPr>
            <a:r>
              <a:rPr lang="en-US" b="1" dirty="0" smtClean="0"/>
              <a:t>The unrest is caused by global forces but will be focused locally—governments and businesses will be blamed.</a:t>
            </a:r>
          </a:p>
          <a:p>
            <a:pPr fontAlgn="auto">
              <a:spcBef>
                <a:spcPts val="1000"/>
              </a:spcBef>
              <a:spcAft>
                <a:spcPts val="0"/>
              </a:spcAft>
              <a:buFont typeface="Arial" pitchFamily="34" charset="0"/>
              <a:buBlip>
                <a:blip r:embed="rId2"/>
              </a:buBlip>
              <a:defRPr/>
            </a:pPr>
            <a:r>
              <a:rPr lang="en-US" b="1" dirty="0" smtClean="0"/>
              <a:t>Consumption patterns will change and with them markets</a:t>
            </a:r>
          </a:p>
          <a:p>
            <a:pPr fontAlgn="auto">
              <a:spcBef>
                <a:spcPts val="1000"/>
              </a:spcBef>
              <a:spcAft>
                <a:spcPts val="0"/>
              </a:spcAft>
              <a:buFont typeface="Arial" pitchFamily="34" charset="0"/>
              <a:buBlip>
                <a:blip r:embed="rId2"/>
              </a:buBlip>
              <a:defRPr/>
            </a:pPr>
            <a:r>
              <a:rPr lang="en-US" b="1" dirty="0" smtClean="0"/>
              <a:t>Some will thrive in this environment—others not </a:t>
            </a:r>
            <a:endParaRPr lang="en-US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WWW.GILLDEM.COM</a:t>
            </a:r>
          </a:p>
        </p:txBody>
      </p:sp>
    </p:spTree>
    <p:extLst>
      <p:ext uri="{BB962C8B-B14F-4D97-AF65-F5344CB8AC3E}">
        <p14:creationId xmlns:p14="http://schemas.microsoft.com/office/powerpoint/2010/main" val="81151103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676400"/>
          </a:xfrm>
        </p:spPr>
        <p:txBody>
          <a:bodyPr/>
          <a:lstStyle/>
          <a:p>
            <a:r>
              <a:rPr lang="en-US" sz="3200" b="1" smtClean="0">
                <a:solidFill>
                  <a:srgbClr val="990033"/>
                </a:solidFill>
              </a:rPr>
              <a:t>What Should Keep Your Clients Awake At Night</a:t>
            </a:r>
            <a:br>
              <a:rPr lang="en-US" sz="3200" b="1" smtClean="0">
                <a:solidFill>
                  <a:srgbClr val="990033"/>
                </a:solidFill>
              </a:rPr>
            </a:br>
            <a:r>
              <a:rPr lang="en-US" sz="3100" b="1" smtClean="0"/>
              <a:t>Creative Destruction/Disruptive Innovation</a:t>
            </a:r>
            <a:endParaRPr lang="en-US" sz="3100" smtClean="0"/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840163"/>
          </a:xfrm>
        </p:spPr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buSzPct val="85000"/>
              <a:buFont typeface="Arial" charset="0"/>
              <a:buBlip>
                <a:blip r:embed="rId2"/>
              </a:buBlip>
              <a:defRPr/>
            </a:pPr>
            <a:r>
              <a:rPr lang="en-US" b="1" dirty="0" smtClean="0"/>
              <a:t>Forces for change are heightened during periods of economic stress</a:t>
            </a:r>
          </a:p>
          <a:p>
            <a:pPr fontAlgn="auto">
              <a:spcAft>
                <a:spcPts val="0"/>
              </a:spcAft>
              <a:buSzPct val="85000"/>
              <a:buFont typeface="Arial" charset="0"/>
              <a:buBlip>
                <a:blip r:embed="rId2"/>
              </a:buBlip>
              <a:defRPr/>
            </a:pPr>
            <a:r>
              <a:rPr lang="en-US" b="1" dirty="0" smtClean="0"/>
              <a:t>Disruptive changes are not evolutionary</a:t>
            </a:r>
          </a:p>
          <a:p>
            <a:pPr fontAlgn="auto">
              <a:spcAft>
                <a:spcPts val="0"/>
              </a:spcAft>
              <a:buSzPct val="85000"/>
              <a:buFont typeface="Arial" charset="0"/>
              <a:buBlip>
                <a:blip r:embed="rId2"/>
              </a:buBlip>
              <a:defRPr/>
            </a:pPr>
            <a:r>
              <a:rPr lang="en-US" b="1" dirty="0" smtClean="0"/>
              <a:t>Some game changers will occur  </a:t>
            </a:r>
          </a:p>
          <a:p>
            <a:pPr fontAlgn="auto">
              <a:spcAft>
                <a:spcPts val="0"/>
              </a:spcAft>
              <a:buSzPct val="85000"/>
              <a:buFont typeface="Arial" charset="0"/>
              <a:buBlip>
                <a:blip r:embed="rId2"/>
              </a:buBlip>
              <a:defRPr/>
            </a:pPr>
            <a:r>
              <a:rPr lang="en-US" b="1" dirty="0" smtClean="0"/>
              <a:t>There will be short term losers as well as winners</a:t>
            </a:r>
          </a:p>
          <a:p>
            <a:pPr fontAlgn="auto">
              <a:spcAft>
                <a:spcPts val="0"/>
              </a:spcAft>
              <a:buSzPct val="85000"/>
              <a:buFont typeface="Arial" pitchFamily="34" charset="0"/>
              <a:buBlip>
                <a:blip r:embed="rId3"/>
              </a:buBlip>
              <a:defRPr/>
            </a:pPr>
            <a:r>
              <a:rPr lang="en-US" b="1" dirty="0" smtClean="0"/>
              <a:t>Winners are often those who change the rules of the game—David versus Goliath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WWW.GILLDEM.COM</a:t>
            </a:r>
          </a:p>
        </p:txBody>
      </p:sp>
    </p:spTree>
    <p:extLst>
      <p:ext uri="{BB962C8B-B14F-4D97-AF65-F5344CB8AC3E}">
        <p14:creationId xmlns:p14="http://schemas.microsoft.com/office/powerpoint/2010/main" val="369374686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 smtClean="0">
                <a:solidFill>
                  <a:srgbClr val="C00000"/>
                </a:solidFill>
              </a:rPr>
              <a:t>The Market For Ag Products Will Be Driven By Strong Forces</a:t>
            </a:r>
            <a:endParaRPr lang="en-US" sz="36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Blip>
                <a:blip r:embed="rId2"/>
              </a:buBlip>
            </a:pPr>
            <a:r>
              <a:rPr lang="en-US" dirty="0" smtClean="0"/>
              <a:t>Supply</a:t>
            </a:r>
          </a:p>
          <a:p>
            <a:pPr lvl="1">
              <a:buClr>
                <a:srgbClr val="C00000"/>
              </a:buClr>
              <a:buSzPct val="110000"/>
              <a:buFont typeface="Arial" pitchFamily="34" charset="0"/>
              <a:buChar char="•"/>
            </a:pPr>
            <a:r>
              <a:rPr lang="en-US" dirty="0" smtClean="0"/>
              <a:t>New technology continues to be developed</a:t>
            </a:r>
          </a:p>
          <a:p>
            <a:pPr lvl="1">
              <a:buClr>
                <a:srgbClr val="C00000"/>
              </a:buClr>
              <a:buSzPct val="110000"/>
              <a:buFont typeface="Arial" pitchFamily="34" charset="0"/>
              <a:buChar char="•"/>
            </a:pPr>
            <a:r>
              <a:rPr lang="en-US" dirty="0" smtClean="0"/>
              <a:t>Great potential to push existing further</a:t>
            </a:r>
          </a:p>
          <a:p>
            <a:pPr lvl="1">
              <a:buClr>
                <a:srgbClr val="C00000"/>
              </a:buClr>
              <a:buSzPct val="110000"/>
              <a:buFont typeface="Arial" pitchFamily="34" charset="0"/>
              <a:buChar char="•"/>
            </a:pPr>
            <a:r>
              <a:rPr lang="en-US" dirty="0" smtClean="0"/>
              <a:t>Reducing waste in the supply chain has great potential</a:t>
            </a:r>
          </a:p>
          <a:p>
            <a:pPr lvl="1">
              <a:buClr>
                <a:srgbClr val="C00000"/>
              </a:buClr>
              <a:buSzPct val="110000"/>
              <a:buFont typeface="Arial" pitchFamily="34" charset="0"/>
              <a:buChar char="•"/>
            </a:pPr>
            <a:r>
              <a:rPr lang="en-US" dirty="0" smtClean="0"/>
              <a:t>Water, climate and disease are major concerns</a:t>
            </a:r>
          </a:p>
          <a:p>
            <a:pPr>
              <a:buBlip>
                <a:blip r:embed="rId2"/>
              </a:buBlip>
            </a:pPr>
            <a:r>
              <a:rPr lang="en-US" dirty="0" smtClean="0"/>
              <a:t>Demand</a:t>
            </a:r>
          </a:p>
          <a:p>
            <a:pPr lvl="1">
              <a:buClr>
                <a:srgbClr val="C00000"/>
              </a:buClr>
              <a:buSzPct val="110000"/>
              <a:buFont typeface="Arial" pitchFamily="34" charset="0"/>
              <a:buChar char="•"/>
            </a:pPr>
            <a:r>
              <a:rPr lang="en-US" dirty="0" smtClean="0"/>
              <a:t>Population will increase—more mouths</a:t>
            </a:r>
          </a:p>
          <a:p>
            <a:pPr lvl="1">
              <a:buClr>
                <a:srgbClr val="C00000"/>
              </a:buClr>
              <a:buSzPct val="110000"/>
              <a:buFont typeface="Arial" pitchFamily="34" charset="0"/>
              <a:buChar char="•"/>
            </a:pPr>
            <a:r>
              <a:rPr lang="en-US" dirty="0" smtClean="0"/>
              <a:t>Incomes will increase—better and richer diets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WWW.GILLDEM.COM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406091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Box 1"/>
          <p:cNvSpPr txBox="1">
            <a:spLocks noChangeArrowheads="1"/>
          </p:cNvSpPr>
          <p:nvPr/>
        </p:nvSpPr>
        <p:spPr bwMode="auto">
          <a:xfrm>
            <a:off x="762000" y="2133600"/>
            <a:ext cx="7416800" cy="2246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z="3800" b="1">
                <a:solidFill>
                  <a:srgbClr val="990033"/>
                </a:solidFill>
              </a:rPr>
              <a:t>“</a:t>
            </a:r>
            <a:r>
              <a:rPr lang="en-US" sz="4000" b="1">
                <a:solidFill>
                  <a:srgbClr val="990033"/>
                </a:solidFill>
              </a:rPr>
              <a:t>I skate to where the puck will be,</a:t>
            </a:r>
          </a:p>
          <a:p>
            <a:r>
              <a:rPr lang="en-US" sz="4000" b="1">
                <a:solidFill>
                  <a:srgbClr val="990033"/>
                </a:solidFill>
              </a:rPr>
              <a:t> not to where it has been.”</a:t>
            </a:r>
          </a:p>
          <a:p>
            <a:r>
              <a:rPr lang="en-US" sz="3000" b="1"/>
              <a:t>Wayne Gretzky</a:t>
            </a:r>
          </a:p>
          <a:p>
            <a:r>
              <a:rPr lang="en-US" sz="3000" b="1"/>
              <a:t>Famous Canadian Philosopher 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WWW.GILLDEM.COM</a:t>
            </a:r>
          </a:p>
        </p:txBody>
      </p:sp>
    </p:spTree>
    <p:extLst>
      <p:ext uri="{BB962C8B-B14F-4D97-AF65-F5344CB8AC3E}">
        <p14:creationId xmlns:p14="http://schemas.microsoft.com/office/powerpoint/2010/main" val="2854327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dirty="0" smtClean="0">
                <a:solidFill>
                  <a:srgbClr val="C00000"/>
                </a:solidFill>
              </a:rPr>
              <a:t>The Demographic History Of The U.S. After World War II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Blip>
                <a:blip r:embed="rId2"/>
              </a:buBlip>
              <a:defRPr/>
            </a:pPr>
            <a:r>
              <a:rPr lang="en-US" b="1" dirty="0" smtClean="0"/>
              <a:t>Roller coaster births leading to dramatic differences in generation sizes</a:t>
            </a:r>
          </a:p>
          <a:p>
            <a:pPr fontAlgn="auto">
              <a:spcAft>
                <a:spcPts val="0"/>
              </a:spcAft>
              <a:buFont typeface="Arial" pitchFamily="34" charset="0"/>
              <a:buBlip>
                <a:blip r:embed="rId2"/>
              </a:buBlip>
              <a:defRPr/>
            </a:pPr>
            <a:r>
              <a:rPr lang="en-US" b="1" dirty="0" smtClean="0"/>
              <a:t>Rapidly expanding workforce  (youth and women)</a:t>
            </a:r>
          </a:p>
          <a:p>
            <a:pPr fontAlgn="auto">
              <a:spcAft>
                <a:spcPts val="0"/>
              </a:spcAft>
              <a:buFont typeface="Arial" pitchFamily="34" charset="0"/>
              <a:buBlip>
                <a:blip r:embed="rId2"/>
              </a:buBlip>
              <a:defRPr/>
            </a:pPr>
            <a:r>
              <a:rPr lang="en-US" b="1" dirty="0" smtClean="0"/>
              <a:t>Outward expansion into new suburban areas with central city and rural decline</a:t>
            </a:r>
          </a:p>
          <a:p>
            <a:pPr fontAlgn="auto">
              <a:spcAft>
                <a:spcPts val="0"/>
              </a:spcAft>
              <a:buFont typeface="Arial" pitchFamily="34" charset="0"/>
              <a:buBlip>
                <a:blip r:embed="rId2"/>
              </a:buBlip>
              <a:defRPr/>
            </a:pPr>
            <a:r>
              <a:rPr lang="en-US" b="1" dirty="0" smtClean="0"/>
              <a:t>Growth of the sunbelt at the expense of the Northeast and Midwest</a:t>
            </a:r>
          </a:p>
          <a:p>
            <a:pPr fontAlgn="auto">
              <a:spcAft>
                <a:spcPts val="0"/>
              </a:spcAft>
              <a:buFont typeface="Arial" pitchFamily="34" charset="0"/>
              <a:buBlip>
                <a:blip r:embed="rId2"/>
              </a:buBlip>
              <a:defRPr/>
            </a:pPr>
            <a:r>
              <a:rPr lang="en-US" b="1" dirty="0" smtClean="0"/>
              <a:t>More diverse</a:t>
            </a:r>
          </a:p>
          <a:p>
            <a:pPr fontAlgn="auto">
              <a:spcAft>
                <a:spcPts val="0"/>
              </a:spcAft>
              <a:buFont typeface="Arial" pitchFamily="34" charset="0"/>
              <a:buBlip>
                <a:blip r:embed="rId2"/>
              </a:buBlip>
              <a:defRPr/>
            </a:pPr>
            <a:r>
              <a:rPr lang="en-US" b="1" dirty="0" smtClean="0"/>
              <a:t>More urban—less rural, less farm &amp; more misunderstanding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WWW.GILLDEM.COM</a:t>
            </a:r>
          </a:p>
        </p:txBody>
      </p:sp>
    </p:spTree>
    <p:extLst>
      <p:ext uri="{BB962C8B-B14F-4D97-AF65-F5344CB8AC3E}">
        <p14:creationId xmlns:p14="http://schemas.microsoft.com/office/powerpoint/2010/main" val="33456958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C00000"/>
                </a:solidFill>
              </a:rPr>
              <a:t>2008 Was A Watershed Year!</a:t>
            </a:r>
            <a:endParaRPr lang="en-US" sz="36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SzPct val="125000"/>
            </a:pPr>
            <a:r>
              <a:rPr lang="en-US" b="1" dirty="0" smtClean="0"/>
              <a:t>The Great Recession</a:t>
            </a:r>
          </a:p>
          <a:p>
            <a:pPr lvl="1">
              <a:buBlip>
                <a:blip r:embed="rId2"/>
              </a:buBlip>
            </a:pPr>
            <a:r>
              <a:rPr lang="en-US" dirty="0" smtClean="0"/>
              <a:t>Housing market collapse—rapidly growing area quit growing</a:t>
            </a:r>
          </a:p>
          <a:p>
            <a:pPr lvl="1">
              <a:buBlip>
                <a:blip r:embed="rId2"/>
              </a:buBlip>
            </a:pPr>
            <a:r>
              <a:rPr lang="en-US" dirty="0"/>
              <a:t>W</a:t>
            </a:r>
            <a:r>
              <a:rPr lang="en-US" dirty="0" smtClean="0"/>
              <a:t>eak balance sheets and hidden </a:t>
            </a:r>
            <a:r>
              <a:rPr lang="en-US" dirty="0"/>
              <a:t>risks </a:t>
            </a:r>
            <a:r>
              <a:rPr lang="en-US" dirty="0" smtClean="0"/>
              <a:t>exposed</a:t>
            </a:r>
          </a:p>
          <a:p>
            <a:pPr lvl="1">
              <a:buBlip>
                <a:blip r:embed="rId2"/>
              </a:buBlip>
            </a:pPr>
            <a:r>
              <a:rPr lang="en-US" dirty="0"/>
              <a:t>L</a:t>
            </a:r>
            <a:r>
              <a:rPr lang="en-US" dirty="0" smtClean="0"/>
              <a:t>abor market upended, delaying much consumption activity.</a:t>
            </a:r>
          </a:p>
          <a:p>
            <a:pPr>
              <a:buSzPct val="125000"/>
            </a:pPr>
            <a:r>
              <a:rPr lang="en-US" b="1" dirty="0" smtClean="0"/>
              <a:t>The Gray Tsunami</a:t>
            </a:r>
          </a:p>
          <a:p>
            <a:pPr lvl="1">
              <a:buBlip>
                <a:blip r:embed="rId2"/>
              </a:buBlip>
            </a:pPr>
            <a:r>
              <a:rPr lang="en-US" dirty="0"/>
              <a:t>G</a:t>
            </a:r>
            <a:r>
              <a:rPr lang="en-US" dirty="0" smtClean="0"/>
              <a:t>overnment debt issues exposed</a:t>
            </a:r>
          </a:p>
          <a:p>
            <a:pPr lvl="1">
              <a:buBlip>
                <a:blip r:embed="rId2"/>
              </a:buBlip>
            </a:pPr>
            <a:r>
              <a:rPr lang="en-US" dirty="0" smtClean="0"/>
              <a:t>Will increase the demand for government services while limiting growth of revenue</a:t>
            </a:r>
          </a:p>
          <a:p>
            <a:pPr lvl="1">
              <a:buBlip>
                <a:blip r:embed="rId2"/>
              </a:buBlip>
            </a:pPr>
            <a:r>
              <a:rPr lang="en-US" dirty="0" smtClean="0"/>
              <a:t>Will contribute to slower economic growth and slower growth in rapidly growing areas.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WWW.GILLDEM.COM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1523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400" b="1" smtClean="0">
                <a:solidFill>
                  <a:srgbClr val="C00000"/>
                </a:solidFill>
              </a:rPr>
              <a:t>This Decade, The United States Will Add As Many People 65+ As We Have In The Past Three Decades Combined</a:t>
            </a:r>
          </a:p>
        </p:txBody>
      </p:sp>
      <p:graphicFrame>
        <p:nvGraphicFramePr>
          <p:cNvPr id="12291" name="Content Placeholder 3"/>
          <p:cNvGraphicFramePr>
            <a:graphicFrameLocks noGrp="1"/>
          </p:cNvGraphicFramePr>
          <p:nvPr>
            <p:ph idx="1"/>
          </p:nvPr>
        </p:nvGraphicFramePr>
        <p:xfrm>
          <a:off x="406400" y="1549400"/>
          <a:ext cx="8331200" cy="4627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7" r:id="rId3" imgW="8327858" imgH="4627265" progId="Excel.Chart.8">
                  <p:embed/>
                </p:oleObj>
              </mc:Choice>
              <mc:Fallback>
                <p:oleObj r:id="rId3" imgW="8327858" imgH="4627265" progId="Excel.Chart.8">
                  <p:embed/>
                  <p:pic>
                    <p:nvPicPr>
                      <p:cNvPr id="0" name="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6400" y="1549400"/>
                        <a:ext cx="8331200" cy="4627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WWW.GILLDEM.COM</a:t>
            </a:r>
          </a:p>
        </p:txBody>
      </p:sp>
    </p:spTree>
    <p:extLst>
      <p:ext uri="{BB962C8B-B14F-4D97-AF65-F5344CB8AC3E}">
        <p14:creationId xmlns:p14="http://schemas.microsoft.com/office/powerpoint/2010/main" val="9085420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b="1" smtClean="0">
                <a:solidFill>
                  <a:srgbClr val="C00000"/>
                </a:solidFill>
              </a:rPr>
              <a:t>US Labor Force Growth Will Be At Record Low Levels Be The End Of This Decade</a:t>
            </a:r>
          </a:p>
        </p:txBody>
      </p:sp>
      <p:graphicFrame>
        <p:nvGraphicFramePr>
          <p:cNvPr id="20483" name="Content Placeholder 4"/>
          <p:cNvGraphicFramePr>
            <a:graphicFrameLocks noGrp="1"/>
          </p:cNvGraphicFramePr>
          <p:nvPr>
            <p:ph idx="1"/>
          </p:nvPr>
        </p:nvGraphicFramePr>
        <p:xfrm>
          <a:off x="406400" y="1549400"/>
          <a:ext cx="8331200" cy="4627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4" r:id="rId3" imgW="8327858" imgH="4627265" progId="Excel.Chart.8">
                  <p:embed/>
                </p:oleObj>
              </mc:Choice>
              <mc:Fallback>
                <p:oleObj r:id="rId3" imgW="8327858" imgH="4627265" progId="Excel.Chart.8">
                  <p:embed/>
                  <p:pic>
                    <p:nvPicPr>
                      <p:cNvPr id="0" name="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6400" y="1549400"/>
                        <a:ext cx="8331200" cy="46275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WWW.GILLDEM.COM</a:t>
            </a:r>
          </a:p>
        </p:txBody>
      </p:sp>
      <p:sp>
        <p:nvSpPr>
          <p:cNvPr id="20485" name="TextBox 5"/>
          <p:cNvSpPr txBox="1">
            <a:spLocks noChangeArrowheads="1"/>
          </p:cNvSpPr>
          <p:nvPr/>
        </p:nvSpPr>
        <p:spPr bwMode="auto">
          <a:xfrm>
            <a:off x="609600" y="6170613"/>
            <a:ext cx="28987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z="1400"/>
              <a:t>US Bureau of Labor Statistics forecast</a:t>
            </a:r>
          </a:p>
        </p:txBody>
      </p:sp>
    </p:spTree>
    <p:extLst>
      <p:ext uri="{BB962C8B-B14F-4D97-AF65-F5344CB8AC3E}">
        <p14:creationId xmlns:p14="http://schemas.microsoft.com/office/powerpoint/2010/main" val="19610032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Projected P/E ratio from demographic trend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328738"/>
            <a:ext cx="7162800" cy="477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1" name="TextBox 3"/>
          <p:cNvSpPr txBox="1">
            <a:spLocks noChangeArrowheads="1"/>
          </p:cNvSpPr>
          <p:nvPr/>
        </p:nvSpPr>
        <p:spPr bwMode="auto">
          <a:xfrm>
            <a:off x="609600" y="6400800"/>
            <a:ext cx="40274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Liu and Spiegel, FRBSF, August 2011</a:t>
            </a:r>
          </a:p>
        </p:txBody>
      </p:sp>
      <p:sp>
        <p:nvSpPr>
          <p:cNvPr id="17412" name="TextBox 4"/>
          <p:cNvSpPr txBox="1">
            <a:spLocks noChangeArrowheads="1"/>
          </p:cNvSpPr>
          <p:nvPr/>
        </p:nvSpPr>
        <p:spPr bwMode="auto">
          <a:xfrm>
            <a:off x="609600" y="292100"/>
            <a:ext cx="8277225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2000" b="1">
                <a:solidFill>
                  <a:srgbClr val="C00000"/>
                </a:solidFill>
              </a:rPr>
              <a:t>The Ratio of Middle-aged (40-49) to Older (60-69)</a:t>
            </a:r>
          </a:p>
          <a:p>
            <a:pPr algn="ctr" eaLnBrk="1" hangingPunct="1"/>
            <a:r>
              <a:rPr lang="en-US" sz="2000" b="1">
                <a:solidFill>
                  <a:srgbClr val="C00000"/>
                </a:solidFill>
              </a:rPr>
              <a:t> Explains About 60% Of The Variation In P/E Since The Early 1950s</a:t>
            </a:r>
          </a:p>
          <a:p>
            <a:pPr algn="ctr" eaLnBrk="1" hangingPunct="1"/>
            <a:r>
              <a:rPr lang="en-US" sz="1600" b="1"/>
              <a:t>Currently at 16.44, This Model Predicts It To Drop To About 8 By End of Decade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WWW.GILLDEM.COM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9152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609600"/>
            <a:ext cx="6629400" cy="5751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WWW.GILLDEM.COM</a:t>
            </a:r>
          </a:p>
        </p:txBody>
      </p:sp>
    </p:spTree>
    <p:extLst>
      <p:ext uri="{BB962C8B-B14F-4D97-AF65-F5344CB8AC3E}">
        <p14:creationId xmlns:p14="http://schemas.microsoft.com/office/powerpoint/2010/main" val="5846284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000" b="1" smtClean="0">
                <a:solidFill>
                  <a:srgbClr val="C00000"/>
                </a:solidFill>
              </a:rPr>
              <a:t>Growth Of The Working Age Population Is Slowing Or Declining In Most Industrialized Nations Which Will Be A Drag On Economic Growth</a:t>
            </a:r>
          </a:p>
        </p:txBody>
      </p:sp>
      <p:graphicFrame>
        <p:nvGraphicFramePr>
          <p:cNvPr id="18435" name="Content Placeholder 3"/>
          <p:cNvGraphicFramePr>
            <a:graphicFrameLocks noGrp="1"/>
          </p:cNvGraphicFramePr>
          <p:nvPr>
            <p:ph idx="1"/>
          </p:nvPr>
        </p:nvGraphicFramePr>
        <p:xfrm>
          <a:off x="406400" y="1701800"/>
          <a:ext cx="8331200" cy="4475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6" r:id="rId3" imgW="8327858" imgH="4474852" progId="Excel.Chart.8">
                  <p:embed/>
                </p:oleObj>
              </mc:Choice>
              <mc:Fallback>
                <p:oleObj r:id="rId3" imgW="8327858" imgH="4474852" progId="Excel.Chart.8">
                  <p:embed/>
                  <p:pic>
                    <p:nvPicPr>
                      <p:cNvPr id="0" name="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6400" y="1701800"/>
                        <a:ext cx="8331200" cy="44751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36" name="TextBox 5"/>
          <p:cNvSpPr txBox="1">
            <a:spLocks noChangeArrowheads="1"/>
          </p:cNvSpPr>
          <p:nvPr/>
        </p:nvSpPr>
        <p:spPr bwMode="auto">
          <a:xfrm>
            <a:off x="1817688" y="6030913"/>
            <a:ext cx="41275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/>
              <a:t>US Census Bureau International Data Base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WWW.GILLDEM.COM</a:t>
            </a:r>
          </a:p>
        </p:txBody>
      </p:sp>
    </p:spTree>
    <p:extLst>
      <p:ext uri="{BB962C8B-B14F-4D97-AF65-F5344CB8AC3E}">
        <p14:creationId xmlns:p14="http://schemas.microsoft.com/office/powerpoint/2010/main" val="2686122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</TotalTime>
  <Words>1220</Words>
  <Application>Microsoft Office PowerPoint</Application>
  <PresentationFormat>On-screen Show (4:3)</PresentationFormat>
  <Paragraphs>151</Paragraphs>
  <Slides>27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9" baseType="lpstr">
      <vt:lpstr>Office Theme</vt:lpstr>
      <vt:lpstr>Microsoft Excel Chart</vt:lpstr>
      <vt:lpstr>Finding Opportunity In Demographic Change</vt:lpstr>
      <vt:lpstr>The World Is Entering An Unprecedented Time Of Great Risks And Even Greater Opportunities</vt:lpstr>
      <vt:lpstr>The Demographic History Of The U.S. After World War II</vt:lpstr>
      <vt:lpstr>2008 Was A Watershed Year!</vt:lpstr>
      <vt:lpstr>This Decade, The United States Will Add As Many People 65+ As We Have In The Past Three Decades Combined</vt:lpstr>
      <vt:lpstr>US Labor Force Growth Will Be At Record Low Levels Be The End Of This Decade</vt:lpstr>
      <vt:lpstr>PowerPoint Presentation</vt:lpstr>
      <vt:lpstr>PowerPoint Presentation</vt:lpstr>
      <vt:lpstr>Growth Of The Working Age Population Is Slowing Or Declining In Most Industrialized Nations Which Will Be A Drag On Economic Growth</vt:lpstr>
      <vt:lpstr>Overall US Economic Growth Slows As Labor Force Growth Slows</vt:lpstr>
      <vt:lpstr>Productivity Is Not Just Making Things Cheaper</vt:lpstr>
      <vt:lpstr>PowerPoint Presentation</vt:lpstr>
      <vt:lpstr>PowerPoint Presentation</vt:lpstr>
      <vt:lpstr>Percent Of Employers Having Difficulty Filling Jobs Due To Lack Of Available Talent</vt:lpstr>
      <vt:lpstr>The “New Normal” Probably Means</vt:lpstr>
      <vt:lpstr>Commodity Price Cycles—Are Grains Poised For A Long Run Increase?</vt:lpstr>
      <vt:lpstr>UN 2012 Projected World Population  (in billions)</vt:lpstr>
      <vt:lpstr>PowerPoint Presentation</vt:lpstr>
      <vt:lpstr>The Market For Ag Products Will Be Driven By Strong Forces</vt:lpstr>
      <vt:lpstr>Avoiding The Tyranny of Success Will Be Difficult For Both Private And Public Sectors</vt:lpstr>
      <vt:lpstr>The Third Industrial Revolution Is Transforming Economic Activity</vt:lpstr>
      <vt:lpstr>In A World Driven By Rapid Change Resulting From Demographic Pressures--Some Critical Issues For The Next Decade </vt:lpstr>
      <vt:lpstr>Some Key Conclusions For The Rest Of This Decade</vt:lpstr>
      <vt:lpstr>Some Key Conclusions For The Rest Of This Decade 2</vt:lpstr>
      <vt:lpstr>What Should Keep Your Clients Awake At Night Creative Destruction/Disruptive Innovation</vt:lpstr>
      <vt:lpstr>The Market For Ag Products Will Be Driven By Strong Forces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Owner</dc:creator>
  <cp:lastModifiedBy>Owner</cp:lastModifiedBy>
  <cp:revision>23</cp:revision>
  <dcterms:created xsi:type="dcterms:W3CDTF">2013-03-25T18:57:19Z</dcterms:created>
  <dcterms:modified xsi:type="dcterms:W3CDTF">2013-07-30T14:27:04Z</dcterms:modified>
</cp:coreProperties>
</file>