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handoutMasterIdLst>
    <p:handoutMasterId r:id="rId8"/>
  </p:handoutMasterIdLst>
  <p:sldIdLst>
    <p:sldId id="343" r:id="rId2"/>
    <p:sldId id="272" r:id="rId3"/>
    <p:sldId id="294" r:id="rId4"/>
    <p:sldId id="342" r:id="rId5"/>
    <p:sldId id="344" r:id="rId6"/>
  </p:sldIdLst>
  <p:sldSz cx="9144000" cy="6858000" type="letter"/>
  <p:notesSz cx="7315200" cy="9601200"/>
  <p:defaultTextStyle>
    <a:defPPr>
      <a:defRPr lang="en-US"/>
    </a:defPPr>
    <a:lvl1pPr marL="0" algn="l" defTabSz="914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47" algn="l" defTabSz="914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22" algn="l" defTabSz="914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95" algn="l" defTabSz="914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370" algn="l" defTabSz="914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43" algn="l" defTabSz="914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17" algn="l" defTabSz="914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589" algn="l" defTabSz="9141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82" d="100"/>
          <a:sy n="82" d="100"/>
        </p:scale>
        <p:origin x="-1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542"/>
    </p:cViewPr>
  </p:sorterViewPr>
  <p:notesViewPr>
    <p:cSldViewPr>
      <p:cViewPr varScale="1">
        <p:scale>
          <a:sx n="85" d="100"/>
          <a:sy n="85" d="100"/>
        </p:scale>
        <p:origin x="-3660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945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CA5A19A9-096B-4025-90A1-255897EC8AA3}" type="datetimeFigureOut">
              <a:rPr lang="en-US" smtClean="0"/>
              <a:t>8/5/2013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E1177165-7136-45CA-86EC-9EED852F8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6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47" algn="l" defTabSz="914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22" algn="l" defTabSz="914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95" algn="l" defTabSz="914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70" algn="l" defTabSz="914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443" algn="l" defTabSz="914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517" algn="l" defTabSz="914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589" algn="l" defTabSz="91414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3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3" tIns="45705" rIns="91413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invGray">
          <a:xfrm>
            <a:off x="2359152" y="5358385"/>
            <a:ext cx="6784848" cy="713232"/>
          </a:xfrm>
          <a:prstGeom prst="rect">
            <a:avLst/>
          </a:prstGeom>
          <a:solidFill>
            <a:srgbClr val="00206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3" tIns="45705" rIns="91413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3352800"/>
            <a:ext cx="6477000" cy="1828800"/>
          </a:xfrm>
        </p:spPr>
        <p:txBody>
          <a:bodyPr anchor="b"/>
          <a:lstStyle>
            <a:lvl1pPr>
              <a:defRPr cap="none" baseline="0">
                <a:solidFill>
                  <a:srgbClr val="00660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 bwMode="invGray">
          <a:xfrm>
            <a:off x="2362200" y="5410200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56" indent="0" algn="ctr">
              <a:buNone/>
            </a:lvl2pPr>
            <a:lvl3pPr marL="914112" indent="0" algn="ctr">
              <a:buNone/>
            </a:lvl3pPr>
            <a:lvl4pPr marL="1371169" indent="0" algn="ctr">
              <a:buNone/>
            </a:lvl4pPr>
            <a:lvl5pPr marL="1828225" indent="0" algn="ctr">
              <a:buNone/>
            </a:lvl5pPr>
            <a:lvl6pPr marL="2285282" indent="0" algn="ctr">
              <a:buNone/>
            </a:lvl6pPr>
            <a:lvl7pPr marL="2742336" indent="0" algn="ctr">
              <a:buNone/>
            </a:lvl7pPr>
            <a:lvl8pPr marL="3199394" indent="0" algn="ctr">
              <a:buNone/>
            </a:lvl8pPr>
            <a:lvl9pPr marL="3656448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pic>
        <p:nvPicPr>
          <p:cNvPr id="12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03951"/>
            <a:ext cx="4127500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7843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5971033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3" tIns="45705" rIns="91413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invGray">
          <a:xfrm>
            <a:off x="2359152" y="2286000"/>
            <a:ext cx="6784848" cy="1524000"/>
          </a:xfrm>
          <a:prstGeom prst="rect">
            <a:avLst/>
          </a:prstGeom>
          <a:solidFill>
            <a:srgbClr val="00206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3" tIns="45705" rIns="91413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none" baseline="0">
                <a:solidFill>
                  <a:srgbClr val="00660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 bwMode="invGray">
          <a:xfrm>
            <a:off x="2438400" y="2362200"/>
            <a:ext cx="6705600" cy="1371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56" indent="0" algn="ctr">
              <a:buNone/>
            </a:lvl2pPr>
            <a:lvl3pPr marL="914112" indent="0" algn="ctr">
              <a:buNone/>
            </a:lvl3pPr>
            <a:lvl4pPr marL="1371169" indent="0" algn="ctr">
              <a:buNone/>
            </a:lvl4pPr>
            <a:lvl5pPr marL="1828225" indent="0" algn="ctr">
              <a:buNone/>
            </a:lvl5pPr>
            <a:lvl6pPr marL="2285282" indent="0" algn="ctr">
              <a:buNone/>
            </a:lvl6pPr>
            <a:lvl7pPr marL="2742336" indent="0" algn="ctr">
              <a:buNone/>
            </a:lvl7pPr>
            <a:lvl8pPr marL="3199394" indent="0" algn="ctr">
              <a:buNone/>
            </a:lvl8pPr>
            <a:lvl9pPr marL="3656448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pic>
        <p:nvPicPr>
          <p:cNvPr id="12" name="Picture 9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03951"/>
            <a:ext cx="4127500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925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152401"/>
            <a:ext cx="8610599" cy="1066800"/>
          </a:xfrm>
        </p:spPr>
        <p:txBody>
          <a:bodyPr/>
          <a:lstStyle>
            <a:lvl1pPr>
              <a:defRPr>
                <a:solidFill>
                  <a:srgbClr val="006600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4" y="1600200"/>
            <a:ext cx="8610599" cy="4800600"/>
          </a:xfrm>
        </p:spPr>
        <p:txBody>
          <a:bodyPr/>
          <a:lstStyle>
            <a:lvl1pPr>
              <a:buClr>
                <a:srgbClr val="002060"/>
              </a:buClr>
              <a:defRPr/>
            </a:lvl1pPr>
            <a:lvl2pPr>
              <a:buClr>
                <a:srgbClr val="006600"/>
              </a:buClr>
              <a:defRPr/>
            </a:lvl2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-2" y="6604086"/>
            <a:ext cx="1371602" cy="261606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July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94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400" kern="1200" dirty="0">
                <a:solidFill>
                  <a:srgbClr val="006600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9"/>
            <a:ext cx="3886200" cy="48112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9"/>
            <a:ext cx="3886200" cy="481123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8763000" y="6613524"/>
            <a:ext cx="381000" cy="244476"/>
          </a:xfrm>
          <a:prstGeom prst="rect">
            <a:avLst/>
          </a:prstGeom>
        </p:spPr>
        <p:txBody>
          <a:bodyPr lIns="91413" tIns="45705" rIns="91413" bIns="45705" rtlCol="0"/>
          <a:lstStyle/>
          <a:p>
            <a:fld id="{26915C84-584B-427D-82C7-BF818D4A84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2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400" kern="1200" dirty="0">
                <a:solidFill>
                  <a:srgbClr val="006600"/>
                </a:solidFill>
                <a:latin typeface="Cambria" pitchFamily="18" charset="0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6900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1" y="152401"/>
            <a:ext cx="8686800" cy="1066800"/>
          </a:xfrm>
          <a:prstGeom prst="rect">
            <a:avLst/>
          </a:prstGeom>
        </p:spPr>
        <p:txBody>
          <a:bodyPr vert="horz" lIns="91413" tIns="45705" rIns="91413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1" y="1600200"/>
            <a:ext cx="8686800" cy="4800600"/>
          </a:xfrm>
          <a:prstGeom prst="rect">
            <a:avLst/>
          </a:prstGeom>
        </p:spPr>
        <p:txBody>
          <a:bodyPr vert="horz" lIns="91413" tIns="45705" rIns="91413" bIns="45705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1" y="1280160"/>
            <a:ext cx="8686800" cy="228600"/>
          </a:xfrm>
          <a:prstGeom prst="rect">
            <a:avLst/>
          </a:prstGeom>
          <a:solidFill>
            <a:srgbClr val="00206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3" tIns="45705" rIns="91413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>
          <a:xfrm>
            <a:off x="-1" y="1280160"/>
            <a:ext cx="466344" cy="228600"/>
          </a:xfrm>
          <a:prstGeom prst="rect">
            <a:avLst/>
          </a:prstGeom>
          <a:solidFill>
            <a:srgbClr val="0066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3" tIns="45705" rIns="91413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extBox 14"/>
          <p:cNvSpPr txBox="1"/>
          <p:nvPr/>
        </p:nvSpPr>
        <p:spPr>
          <a:xfrm>
            <a:off x="6231212" y="6604087"/>
            <a:ext cx="2912790" cy="261580"/>
          </a:xfrm>
          <a:prstGeom prst="rect">
            <a:avLst/>
          </a:prstGeom>
          <a:noFill/>
        </p:spPr>
        <p:txBody>
          <a:bodyPr wrap="square" lIns="91413" tIns="45705" rIns="91413" bIns="45705" rtlCol="0">
            <a:spAutoFit/>
          </a:bodyPr>
          <a:lstStyle/>
          <a:p>
            <a:pPr marL="0" marR="0" indent="0" algn="r" defTabSz="91411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dirty="0" smtClean="0">
                <a:latin typeface="+mn-lt"/>
              </a:rPr>
              <a:t>FFSC Annual</a:t>
            </a:r>
            <a:r>
              <a:rPr lang="en-US" sz="1100" b="0" baseline="0" dirty="0" smtClean="0">
                <a:latin typeface="+mn-lt"/>
              </a:rPr>
              <a:t> Meeting </a:t>
            </a:r>
            <a:r>
              <a:rPr lang="en-US" sz="1100" b="0" dirty="0" smtClean="0">
                <a:latin typeface="+mn-lt"/>
              </a:rPr>
              <a:t>-- </a:t>
            </a:r>
            <a:fld id="{A18DB85B-8884-4C24-9D9E-EF7E629551B5}" type="slidenum">
              <a:rPr lang="en-US" sz="1100" b="0" smtClean="0">
                <a:latin typeface="+mn-lt"/>
              </a:rPr>
              <a:pPr marL="0" marR="0" indent="0" algn="r" defTabSz="914112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100" b="0" dirty="0"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-2" y="6604086"/>
            <a:ext cx="1371602" cy="261606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l"/>
            <a:r>
              <a:rPr lang="en-US" dirty="0" smtClean="0"/>
              <a:t>July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7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 algn="l" rtl="0" eaLnBrk="1" latinLnBrk="0" hangingPunct="1">
        <a:spcBef>
          <a:spcPct val="0"/>
        </a:spcBef>
        <a:buNone/>
        <a:defRPr kumimoji="0" lang="en-US" sz="4400" kern="1200" dirty="0">
          <a:solidFill>
            <a:srgbClr val="006600"/>
          </a:solidFill>
          <a:latin typeface="Cambria" pitchFamily="18" charset="0"/>
          <a:ea typeface="+mj-ea"/>
          <a:cs typeface="+mj-cs"/>
        </a:defRPr>
      </a:lvl1pPr>
    </p:titleStyle>
    <p:bodyStyle>
      <a:lvl1pPr marL="319939" indent="-319939" algn="l" rtl="0" eaLnBrk="1" latinLnBrk="0" hangingPunct="1">
        <a:spcBef>
          <a:spcPts val="700"/>
        </a:spcBef>
        <a:buClr>
          <a:srgbClr val="002060"/>
        </a:buClr>
        <a:buSzPct val="100000"/>
        <a:buFont typeface="Wingdings" pitchFamily="2" charset="2"/>
        <a:buChar char="§"/>
        <a:defRPr kumimoji="0" sz="2900" kern="1200">
          <a:solidFill>
            <a:schemeClr val="tx2"/>
          </a:solidFill>
          <a:latin typeface="Cambria" pitchFamily="18" charset="0"/>
          <a:ea typeface="+mn-ea"/>
          <a:cs typeface="+mn-cs"/>
        </a:defRPr>
      </a:lvl1pPr>
      <a:lvl2pPr marL="639879" indent="-274233" algn="l" rtl="0" eaLnBrk="1" latinLnBrk="0" hangingPunct="1">
        <a:spcBef>
          <a:spcPts val="550"/>
        </a:spcBef>
        <a:buClr>
          <a:srgbClr val="006600"/>
        </a:buClr>
        <a:buSzPct val="125000"/>
        <a:buFont typeface="Arial" pitchFamily="34" charset="0"/>
        <a:buChar char="•"/>
        <a:defRPr kumimoji="0" sz="2600" kern="1200">
          <a:solidFill>
            <a:schemeClr val="tx2"/>
          </a:solidFill>
          <a:latin typeface="Cambria" pitchFamily="18" charset="0"/>
          <a:ea typeface="+mn-ea"/>
          <a:cs typeface="+mn-cs"/>
        </a:defRPr>
      </a:lvl2pPr>
      <a:lvl3pPr marL="914112" indent="-228528" algn="l" rtl="0" eaLnBrk="1" latinLnBrk="0" hangingPunct="1">
        <a:spcBef>
          <a:spcPts val="500"/>
        </a:spcBef>
        <a:buClr>
          <a:schemeClr val="bg1">
            <a:lumMod val="50000"/>
          </a:schemeClr>
        </a:buClr>
        <a:buSzPct val="100000"/>
        <a:buFont typeface="Wingdings" pitchFamily="2" charset="2"/>
        <a:buChar char="§"/>
        <a:defRPr kumimoji="0" sz="2300" kern="1200">
          <a:solidFill>
            <a:schemeClr val="tx2"/>
          </a:solidFill>
          <a:latin typeface="Cambria" pitchFamily="18" charset="0"/>
          <a:ea typeface="+mn-ea"/>
          <a:cs typeface="+mn-cs"/>
        </a:defRPr>
      </a:lvl3pPr>
      <a:lvl4pPr marL="1371169" indent="-228528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Cambria" pitchFamily="18" charset="0"/>
          <a:ea typeface="+mn-ea"/>
          <a:cs typeface="+mn-cs"/>
        </a:defRPr>
      </a:lvl4pPr>
      <a:lvl5pPr marL="1828225" indent="-228528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Cambria" pitchFamily="18" charset="0"/>
          <a:ea typeface="+mn-ea"/>
          <a:cs typeface="+mn-cs"/>
        </a:defRPr>
      </a:lvl5pPr>
      <a:lvl6pPr marL="2102459" indent="-22852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692" indent="-22852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0927" indent="-22852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160" indent="-22852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Committee Report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Three issues:</a:t>
            </a:r>
          </a:p>
          <a:p>
            <a:pPr lvl="1"/>
            <a:r>
              <a:rPr lang="en-US" dirty="0" smtClean="0"/>
              <a:t>Accounting for hedging transactions</a:t>
            </a:r>
          </a:p>
          <a:p>
            <a:pPr lvl="1"/>
            <a:r>
              <a:rPr lang="en-US" dirty="0" smtClean="0"/>
              <a:t>Update of Section IV</a:t>
            </a:r>
          </a:p>
          <a:p>
            <a:pPr lvl="1"/>
            <a:r>
              <a:rPr lang="en-US" dirty="0" smtClean="0"/>
              <a:t>Pending Changes to the Financial and Management Accounting Guidelines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2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the Update the Guidelines…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Insert text into section II after “Treatment of Inventory Items (Other Than Breeding Stock) and before “Treatment of Raised Breeding Stock.”</a:t>
            </a:r>
          </a:p>
          <a:p>
            <a:r>
              <a:rPr lang="en-US" dirty="0" smtClean="0"/>
              <a:t>Update Glossary with list of new terms used in this section or related to hedging transactions</a:t>
            </a:r>
          </a:p>
          <a:p>
            <a:r>
              <a:rPr lang="en-US" dirty="0" smtClean="0"/>
              <a:t>Add Appendix I: Example of Accounting for Hedging Transactions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63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Next Steps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August 31, 2013 deadline to receive comments, edits</a:t>
            </a:r>
          </a:p>
          <a:p>
            <a:r>
              <a:rPr lang="en-US" dirty="0" smtClean="0"/>
              <a:t>September 30, 2013 Finalize edits and send to Executive Committee for approval</a:t>
            </a:r>
          </a:p>
          <a:p>
            <a:r>
              <a:rPr lang="en-US" dirty="0" smtClean="0"/>
              <a:t>October 31, 2013 Edit Guidelines to add Hedging Transactions and send to </a:t>
            </a:r>
            <a:r>
              <a:rPr lang="en-US" dirty="0"/>
              <a:t>Executive Committee for </a:t>
            </a:r>
            <a:r>
              <a:rPr lang="en-US" dirty="0" smtClean="0"/>
              <a:t>approval</a:t>
            </a:r>
          </a:p>
          <a:p>
            <a:r>
              <a:rPr lang="en-US" dirty="0" smtClean="0"/>
              <a:t>November 30, 2013 Publish updated version of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5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changes to Section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Fall – 2013 Incorporate changes from Technical committee meeting on Tuesday</a:t>
            </a:r>
          </a:p>
          <a:p>
            <a:pPr lvl="1"/>
            <a:r>
              <a:rPr lang="en-US" dirty="0" smtClean="0"/>
              <a:t>Winter – 2014 Technical committee review and refine and approve changes</a:t>
            </a:r>
          </a:p>
          <a:p>
            <a:pPr lvl="1"/>
            <a:r>
              <a:rPr lang="en-US" dirty="0" smtClean="0"/>
              <a:t>Spring – 2014 Send updated Section IV to the FFSC Executive committee for approval</a:t>
            </a:r>
          </a:p>
          <a:p>
            <a:pPr lvl="1"/>
            <a:r>
              <a:rPr lang="en-US" dirty="0" smtClean="0"/>
              <a:t>June – 2014 Distribute updated Section IV to the entire FFSC board of Directors</a:t>
            </a:r>
          </a:p>
          <a:p>
            <a:pPr lvl="1"/>
            <a:r>
              <a:rPr lang="en-US" dirty="0" smtClean="0"/>
              <a:t>Summer – 2014 Motion for approval of updated Section IV at the annual meeting</a:t>
            </a:r>
          </a:p>
          <a:p>
            <a:pPr lvl="1"/>
            <a:r>
              <a:rPr lang="en-US" dirty="0" smtClean="0"/>
              <a:t>January – 2015 Publish updated version of FFSC financial guidelines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66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Pending Changes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Dick </a:t>
            </a:r>
            <a:r>
              <a:rPr lang="en-US" dirty="0" err="1" smtClean="0"/>
              <a:t>Wittman’s</a:t>
            </a:r>
            <a:r>
              <a:rPr lang="en-US" dirty="0" smtClean="0"/>
              <a:t> comments from 3-29-11</a:t>
            </a:r>
          </a:p>
          <a:p>
            <a:r>
              <a:rPr lang="en-US" dirty="0" smtClean="0"/>
              <a:t>Alan Miller’s  comments from April 2011</a:t>
            </a:r>
          </a:p>
          <a:p>
            <a:r>
              <a:rPr lang="en-US" dirty="0" smtClean="0"/>
              <a:t>Tom Murphy’s suggest updates from July 2011 annual meeting</a:t>
            </a:r>
          </a:p>
          <a:p>
            <a:pPr marL="0" indent="0">
              <a:buNone/>
            </a:pPr>
            <a:r>
              <a:rPr lang="en-US" dirty="0" smtClean="0"/>
              <a:t>Address these issues along the same timeline as the changes to Section IV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0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entrec">
      <a:dk1>
        <a:sysClr val="windowText" lastClr="000000"/>
      </a:dk1>
      <a:lt1>
        <a:sysClr val="window" lastClr="FFFFFF"/>
      </a:lt1>
      <a:dk2>
        <a:srgbClr val="464646"/>
      </a:dk2>
      <a:lt2>
        <a:srgbClr val="0C0C0C"/>
      </a:lt2>
      <a:accent1>
        <a:srgbClr val="990000"/>
      </a:accent1>
      <a:accent2>
        <a:srgbClr val="BFBFBF"/>
      </a:accent2>
      <a:accent3>
        <a:srgbClr val="BF9000"/>
      </a:accent3>
      <a:accent4>
        <a:srgbClr val="39639D"/>
      </a:accent4>
      <a:accent5>
        <a:srgbClr val="474B78"/>
      </a:accent5>
      <a:accent6>
        <a:srgbClr val="5F5F5F"/>
      </a:accent6>
      <a:hlink>
        <a:srgbClr val="BFBFBF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248</Words>
  <Application>Microsoft Office PowerPoint</Application>
  <PresentationFormat>Letter Paper (8.5x11 in)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Technical Committee Report </vt:lpstr>
      <vt:lpstr>To the Update the Guidelines…</vt:lpstr>
      <vt:lpstr>Recommended Next Steps</vt:lpstr>
      <vt:lpstr>Timeline for changes to Section IV</vt:lpstr>
      <vt:lpstr>Pending Changes  </vt:lpstr>
    </vt:vector>
  </TitlesOfParts>
  <Company>Centrec Consulting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Hedging Transactions</dc:title>
  <dc:creator>Todd A. Doehring</dc:creator>
  <cp:lastModifiedBy>Jeff P. Bushey</cp:lastModifiedBy>
  <cp:revision>45</cp:revision>
  <cp:lastPrinted>2013-07-25T21:54:03Z</cp:lastPrinted>
  <dcterms:created xsi:type="dcterms:W3CDTF">2013-07-17T19:43:23Z</dcterms:created>
  <dcterms:modified xsi:type="dcterms:W3CDTF">2013-08-05T20:11:08Z</dcterms:modified>
</cp:coreProperties>
</file>