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57" r:id="rId4"/>
    <p:sldId id="258" r:id="rId5"/>
    <p:sldId id="262" r:id="rId6"/>
    <p:sldId id="263" r:id="rId7"/>
    <p:sldId id="261" r:id="rId8"/>
    <p:sldId id="259" r:id="rId9"/>
    <p:sldId id="260" r:id="rId10"/>
    <p:sldId id="265" r:id="rId11"/>
    <p:sldId id="264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1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4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6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8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4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6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8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75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8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3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6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5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7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Recommendations on Using Financial Information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Barbara M. Wheeling</a:t>
            </a:r>
          </a:p>
          <a:p>
            <a:r>
              <a:rPr lang="en-US" sz="1600" dirty="0" smtClean="0"/>
              <a:t>Montana State University Billings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3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Accounting factors affecting </a:t>
            </a:r>
            <a:r>
              <a:rPr lang="en-US" dirty="0" smtClean="0"/>
              <a:t>comparability (a partial list)</a:t>
            </a:r>
            <a:endParaRPr lang="en-US" dirty="0" smtClean="0"/>
          </a:p>
          <a:p>
            <a:pPr lvl="1"/>
            <a:r>
              <a:rPr lang="en-US" dirty="0" smtClean="0"/>
              <a:t>Farm organization, entity mix</a:t>
            </a:r>
          </a:p>
          <a:p>
            <a:pPr lvl="1"/>
            <a:r>
              <a:rPr lang="en-US" dirty="0" smtClean="0"/>
              <a:t>Cash </a:t>
            </a:r>
            <a:r>
              <a:rPr lang="en-US" dirty="0" err="1" smtClean="0"/>
              <a:t>vs</a:t>
            </a:r>
            <a:r>
              <a:rPr lang="en-US" dirty="0" smtClean="0"/>
              <a:t> accrual or accrual-adjusted accounting</a:t>
            </a:r>
          </a:p>
          <a:p>
            <a:pPr lvl="1"/>
            <a:r>
              <a:rPr lang="en-US" dirty="0" smtClean="0"/>
              <a:t>Valuation methods</a:t>
            </a:r>
          </a:p>
          <a:p>
            <a:pPr lvl="1"/>
            <a:r>
              <a:rPr lang="en-US" dirty="0" smtClean="0"/>
              <a:t>Treatments for owner withdrawals, investments, wages, income taxes</a:t>
            </a:r>
          </a:p>
          <a:p>
            <a:pPr lvl="1"/>
            <a:r>
              <a:rPr lang="en-US" dirty="0" smtClean="0"/>
              <a:t>Financial statement dates</a:t>
            </a:r>
          </a:p>
          <a:p>
            <a:pPr lvl="1"/>
            <a:r>
              <a:rPr lang="en-US" dirty="0" smtClean="0"/>
              <a:t>Non-farm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 of </a:t>
            </a:r>
            <a:r>
              <a:rPr lang="en-US" dirty="0" smtClean="0"/>
              <a:t>cash-basis </a:t>
            </a:r>
            <a:r>
              <a:rPr lang="en-US" dirty="0" err="1" smtClean="0"/>
              <a:t>vs</a:t>
            </a:r>
            <a:r>
              <a:rPr lang="en-US" dirty="0" smtClean="0"/>
              <a:t> accrual-adjusted </a:t>
            </a:r>
            <a:r>
              <a:rPr lang="en-US" dirty="0" smtClean="0"/>
              <a:t>accounting: </a:t>
            </a:r>
          </a:p>
          <a:p>
            <a:pPr marL="285750" lvl="1"/>
            <a:r>
              <a:rPr lang="en-US" sz="2600" i="1" dirty="0" smtClean="0"/>
              <a:t>Net Farm Income From Operations Ratio</a:t>
            </a:r>
            <a:endParaRPr lang="en-US" sz="2600" i="1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Cash-basis</a:t>
            </a:r>
            <a:r>
              <a:rPr lang="en-US" dirty="0" smtClean="0"/>
              <a:t>: $26,000 ÷ 175,000 = </a:t>
            </a:r>
            <a:r>
              <a:rPr lang="en-US" b="1" dirty="0" smtClean="0"/>
              <a:t>14.86%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Accrual-adjusted</a:t>
            </a:r>
            <a:r>
              <a:rPr lang="en-US" dirty="0" smtClean="0"/>
              <a:t>: $70,000 </a:t>
            </a:r>
            <a:r>
              <a:rPr lang="en-US" dirty="0"/>
              <a:t>÷ </a:t>
            </a:r>
            <a:r>
              <a:rPr lang="en-US" dirty="0" smtClean="0"/>
              <a:t>200,000 = </a:t>
            </a:r>
            <a:r>
              <a:rPr lang="en-US" b="1" dirty="0" smtClean="0"/>
              <a:t>35%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1200" dirty="0"/>
              <a:t>(Data from Appendix </a:t>
            </a:r>
            <a:r>
              <a:rPr lang="en-US" sz="1200" dirty="0" smtClean="0"/>
              <a:t>E, </a:t>
            </a:r>
            <a:r>
              <a:rPr lang="en-US" sz="1200" dirty="0"/>
              <a:t>Financial Guidelines for Agricultural Producers, 2011.)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874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Comparability from </a:t>
            </a:r>
            <a:r>
              <a:rPr lang="en-US" u="sng" dirty="0" smtClean="0"/>
              <a:t>a Business Perspective</a:t>
            </a:r>
            <a:endParaRPr lang="en-US" dirty="0" smtClean="0"/>
          </a:p>
          <a:p>
            <a:pPr lvl="1"/>
            <a:r>
              <a:rPr lang="en-US" dirty="0" smtClean="0"/>
              <a:t>Variability in farm characteristics is ultimately reflected in financial statements</a:t>
            </a:r>
          </a:p>
          <a:p>
            <a:pPr lvl="1"/>
            <a:r>
              <a:rPr lang="en-US" dirty="0" smtClean="0"/>
              <a:t>Benchmarking </a:t>
            </a:r>
            <a:r>
              <a:rPr lang="en-US" dirty="0"/>
              <a:t>against similar farms can help identify and explain how producer’s decisions are affecting financial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Farm characteristics </a:t>
            </a:r>
            <a:r>
              <a:rPr lang="en-US" dirty="0"/>
              <a:t>affecting </a:t>
            </a:r>
            <a:r>
              <a:rPr lang="en-US" dirty="0" smtClean="0"/>
              <a:t>comparability (a partial list)</a:t>
            </a:r>
            <a:endParaRPr lang="en-US" dirty="0" smtClean="0"/>
          </a:p>
          <a:p>
            <a:pPr lvl="1"/>
            <a:r>
              <a:rPr lang="en-US" dirty="0" smtClean="0"/>
              <a:t>Farm size</a:t>
            </a:r>
          </a:p>
          <a:p>
            <a:pPr lvl="1"/>
            <a:r>
              <a:rPr lang="en-US" dirty="0" smtClean="0"/>
              <a:t>Farm type</a:t>
            </a:r>
          </a:p>
          <a:p>
            <a:pPr lvl="1"/>
            <a:r>
              <a:rPr lang="en-US" dirty="0" smtClean="0"/>
              <a:t>Farm location</a:t>
            </a:r>
          </a:p>
          <a:p>
            <a:pPr lvl="1"/>
            <a:r>
              <a:rPr lang="en-US" dirty="0" smtClean="0"/>
              <a:t>Ownership of land</a:t>
            </a:r>
          </a:p>
          <a:p>
            <a:pPr lvl="1"/>
            <a:r>
              <a:rPr lang="en-US" dirty="0" smtClean="0"/>
              <a:t>Management and financing decisions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smtClean="0"/>
              <a:t>exercise (Handout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Comparisons are the beginning of more in-depth analysis.</a:t>
            </a:r>
          </a:p>
          <a:p>
            <a:r>
              <a:rPr lang="en-US" dirty="0" smtClean="0"/>
              <a:t>Explanations of the differences between a farm’s data and the benchmarks are necessary to truly understand what can be controlled by the farm manager.</a:t>
            </a:r>
          </a:p>
          <a:p>
            <a:r>
              <a:rPr lang="en-US" dirty="0" smtClean="0"/>
              <a:t>Variance analysis becomes a useful tool.</a:t>
            </a:r>
          </a:p>
          <a:p>
            <a:r>
              <a:rPr lang="en-US" dirty="0" smtClean="0"/>
              <a:t>Examine the components of the ratios.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66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											</a:t>
            </a:r>
            <a:r>
              <a:rPr lang="en-US" sz="1800" dirty="0" smtClean="0"/>
              <a:t>Years </a:t>
            </a:r>
            <a:r>
              <a:rPr lang="en-US" sz="1800" dirty="0"/>
              <a:t>Ended December 31,</a:t>
            </a:r>
          </a:p>
          <a:p>
            <a:pPr marL="0" indent="0">
              <a:buNone/>
            </a:pPr>
            <a:r>
              <a:rPr lang="en-US" sz="1800" dirty="0"/>
              <a:t>											</a:t>
            </a:r>
            <a:r>
              <a:rPr lang="en-US" sz="1800" dirty="0" smtClean="0"/>
              <a:t>'X8 </a:t>
            </a:r>
            <a:r>
              <a:rPr lang="en-US" sz="1800" dirty="0"/>
              <a:t>			</a:t>
            </a:r>
            <a:r>
              <a:rPr lang="en-US" sz="1800" dirty="0" smtClean="0"/>
              <a:t>	'X7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Gross Revenues					</a:t>
            </a:r>
            <a:r>
              <a:rPr lang="en-US" dirty="0"/>
              <a:t>	</a:t>
            </a:r>
            <a:r>
              <a:rPr lang="en-US" dirty="0" smtClean="0"/>
              <a:t>$</a:t>
            </a:r>
            <a:r>
              <a:rPr lang="en-US" dirty="0"/>
              <a:t>304,699</a:t>
            </a:r>
            <a:r>
              <a:rPr lang="en-US" dirty="0" smtClean="0"/>
              <a:t> 		</a:t>
            </a:r>
            <a:r>
              <a:rPr lang="en-US" dirty="0"/>
              <a:t> $304,699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Net Income from Operations			   54,306</a:t>
            </a:r>
            <a:r>
              <a:rPr lang="en-US" b="1" dirty="0" smtClean="0"/>
              <a:t> </a:t>
            </a:r>
            <a:r>
              <a:rPr lang="en-US" dirty="0" smtClean="0"/>
              <a:t>	    	     57,205</a:t>
            </a:r>
          </a:p>
          <a:p>
            <a:pPr marL="0" indent="0">
              <a:buNone/>
            </a:pPr>
            <a:r>
              <a:rPr lang="en-US" dirty="0"/>
              <a:t>Total </a:t>
            </a:r>
            <a:r>
              <a:rPr lang="en-US" dirty="0" smtClean="0"/>
              <a:t>Assets 				     			$ </a:t>
            </a:r>
            <a:r>
              <a:rPr lang="en-US" dirty="0"/>
              <a:t>753,147 </a:t>
            </a:r>
            <a:r>
              <a:rPr lang="en-US" dirty="0" smtClean="0"/>
              <a:t>          $ </a:t>
            </a:r>
            <a:r>
              <a:rPr lang="en-US" dirty="0"/>
              <a:t>748,509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4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to ask: Gross Revenues maintained at the same level in ‘X8 as in ‘X7. Is that a good result? </a:t>
            </a:r>
            <a:r>
              <a:rPr lang="en-US" i="1" dirty="0" smtClean="0"/>
              <a:t>Answer: It depends!</a:t>
            </a:r>
          </a:p>
          <a:p>
            <a:r>
              <a:rPr lang="en-US" dirty="0" smtClean="0"/>
              <a:t>If Gross Revenues did not change, what caused the decline in Net Farm Income from Operations? 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Total Assets increased—why? Buildup of inventory? Purchase of new machinery or other assets? Was this a good business decision?</a:t>
            </a:r>
          </a:p>
          <a:p>
            <a:pPr lvl="1"/>
            <a:r>
              <a:rPr lang="en-US" i="1" dirty="0" smtClean="0"/>
              <a:t>What does it mean if Total Assets decrease?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150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Process of comparing the performance of an enterprise against the performance of other similar enterprises through the use of comparable and reliable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Trends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Farm benchmarks on the production side are common</a:t>
            </a:r>
          </a:p>
          <a:p>
            <a:pPr lvl="1"/>
            <a:r>
              <a:rPr lang="en-US" dirty="0" smtClean="0"/>
              <a:t>Yields, weaning weights, pounds of milk, etc.</a:t>
            </a:r>
          </a:p>
          <a:p>
            <a:pPr marL="0" indent="0">
              <a:buNone/>
            </a:pPr>
            <a:r>
              <a:rPr lang="en-US" dirty="0" smtClean="0"/>
              <a:t>Increasing use of financial data in farm benchmarking</a:t>
            </a:r>
          </a:p>
          <a:p>
            <a:pPr lvl="1"/>
            <a:r>
              <a:rPr lang="en-US" dirty="0" smtClean="0"/>
              <a:t>Benchmarking databases</a:t>
            </a:r>
          </a:p>
          <a:p>
            <a:pPr lvl="1"/>
            <a:r>
              <a:rPr lang="en-US" dirty="0" smtClean="0"/>
              <a:t>Articles, webinars, worksheets</a:t>
            </a:r>
          </a:p>
          <a:p>
            <a:pPr lvl="1"/>
            <a:r>
              <a:rPr lang="en-US" dirty="0" smtClean="0"/>
              <a:t>Consultant services,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U. S. databases (examples)</a:t>
            </a:r>
          </a:p>
          <a:p>
            <a:pPr lvl="1"/>
            <a:r>
              <a:rPr lang="en-US" dirty="0" smtClean="0"/>
              <a:t>CFFM, Purdue Extension, Illinois FBFM, Farm Credit Services</a:t>
            </a:r>
          </a:p>
          <a:p>
            <a:pPr lvl="1"/>
            <a:r>
              <a:rPr lang="en-US" dirty="0" smtClean="0"/>
              <a:t>NPPC, NCBA, DHIA</a:t>
            </a:r>
          </a:p>
          <a:p>
            <a:pPr marL="0" indent="0">
              <a:buNone/>
            </a:pPr>
            <a:r>
              <a:rPr lang="en-US" dirty="0"/>
              <a:t>International </a:t>
            </a:r>
            <a:r>
              <a:rPr lang="en-US" dirty="0" smtClean="0"/>
              <a:t>databases (examples)</a:t>
            </a:r>
          </a:p>
          <a:p>
            <a:pPr lvl="1"/>
            <a:r>
              <a:rPr lang="en-US" dirty="0" smtClean="0"/>
              <a:t>UK, New Zealand, Canada, Australia, South Africa, France</a:t>
            </a:r>
          </a:p>
        </p:txBody>
      </p:sp>
    </p:spTree>
    <p:extLst>
      <p:ext uri="{BB962C8B-B14F-4D97-AF65-F5344CB8AC3E}">
        <p14:creationId xmlns:p14="http://schemas.microsoft.com/office/powerpoint/2010/main" val="27476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Comparability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Comparability requires</a:t>
            </a:r>
          </a:p>
          <a:p>
            <a:pPr lvl="1"/>
            <a:r>
              <a:rPr lang="en-US" dirty="0"/>
              <a:t>Reliable accounting information</a:t>
            </a:r>
          </a:p>
          <a:p>
            <a:pPr lvl="1"/>
            <a:r>
              <a:rPr lang="en-US" dirty="0"/>
              <a:t>Similar inputs</a:t>
            </a:r>
          </a:p>
          <a:p>
            <a:pPr lvl="1"/>
            <a:r>
              <a:rPr lang="en-US" dirty="0"/>
              <a:t>Similar systems of classifying income, expenses, assets and </a:t>
            </a:r>
            <a:r>
              <a:rPr lang="en-US" dirty="0" smtClean="0"/>
              <a:t>liabilities</a:t>
            </a:r>
            <a:endParaRPr lang="en-US" dirty="0"/>
          </a:p>
          <a:p>
            <a:pPr lvl="1"/>
            <a:r>
              <a:rPr lang="en-US" dirty="0"/>
              <a:t>Similar procedures for constructing financial statements</a:t>
            </a:r>
          </a:p>
          <a:p>
            <a:pPr lvl="1"/>
            <a:r>
              <a:rPr lang="en-US" dirty="0"/>
              <a:t>Similar procedures for calculating financial ratios and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00794"/>
            <a:ext cx="9601196" cy="1303867"/>
          </a:xfrm>
        </p:spPr>
        <p:txBody>
          <a:bodyPr/>
          <a:lstStyle/>
          <a:p>
            <a:pPr algn="l"/>
            <a:r>
              <a:rPr lang="en-US" sz="3200" dirty="0"/>
              <a:t>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Previous year’s </a:t>
            </a:r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Comparative </a:t>
            </a:r>
            <a:r>
              <a:rPr lang="en-US" dirty="0"/>
              <a:t>Analysis: Year-to-year </a:t>
            </a:r>
            <a:r>
              <a:rPr lang="en-US" dirty="0" smtClean="0"/>
              <a:t>comparisons </a:t>
            </a:r>
            <a:r>
              <a:rPr lang="en-US" dirty="0"/>
              <a:t>for a farm over time</a:t>
            </a:r>
          </a:p>
          <a:p>
            <a:pPr lvl="1"/>
            <a:r>
              <a:rPr lang="en-US" dirty="0"/>
              <a:t>Common-size statements can </a:t>
            </a:r>
            <a:r>
              <a:rPr lang="en-US" dirty="0" smtClean="0"/>
              <a:t>also be </a:t>
            </a:r>
            <a:r>
              <a:rPr lang="en-US" dirty="0"/>
              <a:t>compared from year to year</a:t>
            </a:r>
          </a:p>
          <a:p>
            <a:pPr marL="0" indent="0">
              <a:buNone/>
            </a:pPr>
            <a:r>
              <a:rPr lang="en-US" dirty="0"/>
              <a:t>Base year’s data</a:t>
            </a:r>
          </a:p>
          <a:p>
            <a:pPr lvl="1"/>
            <a:r>
              <a:rPr lang="en-US" dirty="0"/>
              <a:t>Trends over multiple years may be more meaningful than current year compared to past </a:t>
            </a:r>
            <a:r>
              <a:rPr lang="en-US" dirty="0" smtClean="0"/>
              <a:t>year</a:t>
            </a:r>
          </a:p>
          <a:p>
            <a:pPr marL="0" indent="0">
              <a:buNone/>
            </a:pPr>
            <a:r>
              <a:rPr lang="en-US" dirty="0"/>
              <a:t>Data from </a:t>
            </a:r>
            <a:r>
              <a:rPr lang="en-US" dirty="0" smtClean="0"/>
              <a:t>farm-to-farm </a:t>
            </a:r>
            <a:r>
              <a:rPr lang="en-US" dirty="0"/>
              <a:t>comparisons</a:t>
            </a:r>
          </a:p>
          <a:p>
            <a:pPr lvl="1"/>
            <a:r>
              <a:rPr lang="en-US" dirty="0"/>
              <a:t>“How is my neighbor doing?”</a:t>
            </a:r>
          </a:p>
          <a:p>
            <a:pPr lvl="1"/>
            <a:r>
              <a:rPr lang="en-US" dirty="0"/>
              <a:t>Comparisons with averages of similar </a:t>
            </a:r>
            <a:r>
              <a:rPr lang="en-US" dirty="0" smtClean="0"/>
              <a:t>farms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8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Ratios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Financial ratios “level the playing field”:</a:t>
            </a:r>
          </a:p>
          <a:p>
            <a:pPr marL="0" indent="0">
              <a:buNone/>
            </a:pPr>
            <a:r>
              <a:rPr lang="en-US" dirty="0" smtClean="0"/>
              <a:t>Example: Farm “A”</a:t>
            </a:r>
          </a:p>
          <a:p>
            <a:pPr marL="457200" lvl="1" indent="0">
              <a:buNone/>
            </a:pPr>
            <a:r>
              <a:rPr lang="en-US" dirty="0" smtClean="0"/>
              <a:t>Accrual Adjusted Net Income = $50,000, Total Assets = $400,000</a:t>
            </a:r>
          </a:p>
          <a:p>
            <a:pPr marL="457200" lvl="1" indent="0">
              <a:buNone/>
            </a:pPr>
            <a:r>
              <a:rPr lang="en-US" dirty="0" smtClean="0"/>
              <a:t>Return on Assets = 12.5%</a:t>
            </a:r>
          </a:p>
          <a:p>
            <a:pPr marL="0" indent="0">
              <a:buNone/>
            </a:pPr>
            <a:r>
              <a:rPr lang="en-US" dirty="0" smtClean="0"/>
              <a:t>Example: Farm “B”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Accrual Adjusted Net Income = </a:t>
            </a:r>
            <a:r>
              <a:rPr lang="en-US" dirty="0" smtClean="0"/>
              <a:t>$100,000</a:t>
            </a:r>
            <a:r>
              <a:rPr lang="en-US" dirty="0"/>
              <a:t>, Total Assets = </a:t>
            </a:r>
            <a:r>
              <a:rPr lang="en-US" dirty="0" smtClean="0"/>
              <a:t>$1,000,000</a:t>
            </a:r>
          </a:p>
          <a:p>
            <a:pPr marL="457200" lvl="1" indent="0">
              <a:buNone/>
            </a:pPr>
            <a:r>
              <a:rPr lang="en-US" dirty="0"/>
              <a:t>Return on Assets = </a:t>
            </a:r>
            <a:r>
              <a:rPr lang="en-US" dirty="0" smtClean="0"/>
              <a:t>10.0%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0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Comparability from an Accounting Perspective</a:t>
            </a:r>
          </a:p>
          <a:p>
            <a:pPr lvl="1"/>
            <a:r>
              <a:rPr lang="en-US" dirty="0" smtClean="0"/>
              <a:t>SFAC #2: Common accounting methods are central to comparison of financial information</a:t>
            </a:r>
          </a:p>
          <a:p>
            <a:pPr lvl="1"/>
            <a:r>
              <a:rPr lang="en-US" dirty="0" smtClean="0"/>
              <a:t>Compromised by </a:t>
            </a:r>
          </a:p>
          <a:p>
            <a:pPr lvl="2"/>
            <a:r>
              <a:rPr lang="en-US" dirty="0" smtClean="0"/>
              <a:t>incomplete or inaccurate information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nconsistency in accounting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Example: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i="1" dirty="0" smtClean="0"/>
              <a:t>Debt/Asset ratio</a:t>
            </a:r>
          </a:p>
          <a:p>
            <a:pPr marL="457200" lvl="1" indent="0">
              <a:buNone/>
            </a:pPr>
            <a:r>
              <a:rPr lang="en-US" dirty="0" smtClean="0"/>
              <a:t>Balance </a:t>
            </a:r>
            <a:r>
              <a:rPr lang="en-US" dirty="0" smtClean="0"/>
              <a:t>sheet that includes deferred taxes</a:t>
            </a:r>
          </a:p>
          <a:p>
            <a:pPr marL="914400" lvl="2" indent="0">
              <a:buNone/>
            </a:pPr>
            <a:r>
              <a:rPr lang="en-US" dirty="0" smtClean="0"/>
              <a:t>Debt = $555,339		Assets = $1,107,764		Debt/Asset = </a:t>
            </a:r>
            <a:r>
              <a:rPr lang="en-US" b="1" dirty="0" smtClean="0"/>
              <a:t>50.1%</a:t>
            </a:r>
          </a:p>
          <a:p>
            <a:pPr marL="457200" lvl="1" indent="0">
              <a:buNone/>
            </a:pPr>
            <a:r>
              <a:rPr lang="en-US" dirty="0" smtClean="0"/>
              <a:t>Balance sheet that excludes deferred taxes</a:t>
            </a:r>
          </a:p>
          <a:p>
            <a:pPr marL="914400" lvl="2" indent="0">
              <a:buNone/>
            </a:pPr>
            <a:r>
              <a:rPr lang="en-US" dirty="0"/>
              <a:t>Debt = </a:t>
            </a:r>
            <a:r>
              <a:rPr lang="en-US" dirty="0" smtClean="0"/>
              <a:t>$338,596	</a:t>
            </a:r>
            <a:r>
              <a:rPr lang="en-US" dirty="0"/>
              <a:t>	Assets = $1,107,764		Debt/Asset = </a:t>
            </a:r>
            <a:r>
              <a:rPr lang="en-US" b="1" dirty="0" smtClean="0"/>
              <a:t>30.6%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100" dirty="0" smtClean="0"/>
              <a:t>(Data from Appendix A, Financial Guidelines for Agricultural Producers, 2011.)</a:t>
            </a:r>
            <a:endParaRPr lang="en-US" sz="11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580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Recommendations on Using Financial Information</vt:lpstr>
      <vt:lpstr>Financial Benchmarking</vt:lpstr>
      <vt:lpstr>Trends</vt:lpstr>
      <vt:lpstr>PowerPoint Presentation</vt:lpstr>
      <vt:lpstr>Comparability</vt:lpstr>
      <vt:lpstr>Benchmarks</vt:lpstr>
      <vt:lpstr>Ratios</vt:lpstr>
      <vt:lpstr>Issues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Analysis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 on Using Financial Information</dc:title>
  <dc:creator>Information Technology</dc:creator>
  <cp:lastModifiedBy>Information Technology</cp:lastModifiedBy>
  <cp:revision>27</cp:revision>
  <dcterms:created xsi:type="dcterms:W3CDTF">2013-07-17T22:02:38Z</dcterms:created>
  <dcterms:modified xsi:type="dcterms:W3CDTF">2013-07-19T17:43:36Z</dcterms:modified>
</cp:coreProperties>
</file>