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288" r:id="rId3"/>
    <p:sldId id="290" r:id="rId4"/>
    <p:sldId id="289" r:id="rId5"/>
    <p:sldId id="291" r:id="rId6"/>
    <p:sldId id="292" r:id="rId7"/>
    <p:sldId id="295" r:id="rId8"/>
    <p:sldId id="296" r:id="rId9"/>
    <p:sldId id="293" r:id="rId10"/>
    <p:sldId id="294" r:id="rId11"/>
    <p:sldId id="297" r:id="rId12"/>
    <p:sldId id="298" r:id="rId13"/>
    <p:sldId id="299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Finneg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72727"/>
    <a:srgbClr val="30303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598" autoAdjust="0"/>
  </p:normalViewPr>
  <p:slideViewPr>
    <p:cSldViewPr>
      <p:cViewPr>
        <p:scale>
          <a:sx n="72" d="100"/>
          <a:sy n="72" d="100"/>
        </p:scale>
        <p:origin x="-566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ule:Dropbox:FBFM:CashVAccru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ule:Dropbox:FBFM:CashVAccru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27438563062204"/>
          <c:y val="3.2697547683923758E-2"/>
          <c:w val="0.86682881721635363"/>
          <c:h val="0.81899311291810661"/>
        </c:manualLayout>
      </c:layout>
      <c:bar3DChart>
        <c:barDir val="col"/>
        <c:grouping val="clustered"/>
        <c:varyColors val="0"/>
        <c:ser>
          <c:idx val="0"/>
          <c:order val="0"/>
          <c:tx>
            <c:v>Schedule F Income</c:v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Sheet1!$E$3:$J$3</c:f>
              <c:strCache>
                <c:ptCount val="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5 Year Average</c:v>
                </c:pt>
              </c:strCache>
            </c:strRef>
          </c:cat>
          <c:val>
            <c:numRef>
              <c:f>Sheet1!$E$11:$J$11</c:f>
              <c:numCache>
                <c:formatCode>#,##0.00</c:formatCode>
                <c:ptCount val="6"/>
                <c:pt idx="0">
                  <c:v>23429.7</c:v>
                </c:pt>
                <c:pt idx="1">
                  <c:v>27983.7</c:v>
                </c:pt>
                <c:pt idx="2">
                  <c:v>32084.5</c:v>
                </c:pt>
                <c:pt idx="3">
                  <c:v>32861.9</c:v>
                </c:pt>
                <c:pt idx="4">
                  <c:v>36498.400000000001</c:v>
                </c:pt>
                <c:pt idx="5" formatCode="#,##0">
                  <c:v>30572</c:v>
                </c:pt>
              </c:numCache>
            </c:numRef>
          </c:val>
        </c:ser>
        <c:ser>
          <c:idx val="1"/>
          <c:order val="1"/>
          <c:tx>
            <c:v>Accrual Income</c:v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c:spPr>
          <c:invertIfNegative val="0"/>
          <c:cat>
            <c:strRef>
              <c:f>Sheet1!$E$3:$J$3</c:f>
              <c:strCache>
                <c:ptCount val="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5 Year Average</c:v>
                </c:pt>
              </c:strCache>
            </c:strRef>
          </c:cat>
          <c:val>
            <c:numRef>
              <c:f>Sheet1!$E$7:$J$7</c:f>
              <c:numCache>
                <c:formatCode>#,##0.00</c:formatCode>
                <c:ptCount val="6"/>
                <c:pt idx="0">
                  <c:v>30494.400000000001</c:v>
                </c:pt>
                <c:pt idx="1">
                  <c:v>65339</c:v>
                </c:pt>
                <c:pt idx="2">
                  <c:v>87032</c:v>
                </c:pt>
                <c:pt idx="3">
                  <c:v>54755.1</c:v>
                </c:pt>
                <c:pt idx="4">
                  <c:v>93901.1</c:v>
                </c:pt>
                <c:pt idx="5" formatCode="#,##0">
                  <c:v>66304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96893440"/>
        <c:axId val="43243712"/>
        <c:axId val="0"/>
      </c:bar3DChart>
      <c:catAx>
        <c:axId val="96893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3243712"/>
        <c:crosses val="autoZero"/>
        <c:auto val="1"/>
        <c:lblAlgn val="ctr"/>
        <c:lblOffset val="100"/>
        <c:noMultiLvlLbl val="0"/>
      </c:catAx>
      <c:valAx>
        <c:axId val="4324371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893440"/>
        <c:crosses val="autoZero"/>
        <c:crossBetween val="between"/>
        <c:majorUnit val="25000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Actual</c:v>
          </c:tx>
          <c:invertIfNegative val="0"/>
          <c:cat>
            <c:numRef>
              <c:f>Sheet1!$Y$5:$Y$9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Sheet1!$Z$5:$Z$9</c:f>
              <c:numCache>
                <c:formatCode>#,##0</c:formatCode>
                <c:ptCount val="5"/>
                <c:pt idx="0">
                  <c:v>7065</c:v>
                </c:pt>
                <c:pt idx="1">
                  <c:v>37355</c:v>
                </c:pt>
                <c:pt idx="2">
                  <c:v>54947</c:v>
                </c:pt>
                <c:pt idx="3">
                  <c:v>21893</c:v>
                </c:pt>
                <c:pt idx="4">
                  <c:v>57403</c:v>
                </c:pt>
              </c:numCache>
            </c:numRef>
          </c:val>
        </c:ser>
        <c:ser>
          <c:idx val="1"/>
          <c:order val="1"/>
          <c:tx>
            <c:v>Absolute</c:v>
          </c:tx>
          <c:invertIfNegative val="0"/>
          <c:cat>
            <c:numRef>
              <c:f>Sheet1!$Y$5:$Y$9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Sheet1!$AA$5:$AA$9</c:f>
              <c:numCache>
                <c:formatCode>#,##0</c:formatCode>
                <c:ptCount val="5"/>
                <c:pt idx="0">
                  <c:v>24688</c:v>
                </c:pt>
                <c:pt idx="1">
                  <c:v>41937</c:v>
                </c:pt>
                <c:pt idx="2">
                  <c:v>57594</c:v>
                </c:pt>
                <c:pt idx="3">
                  <c:v>36208</c:v>
                </c:pt>
                <c:pt idx="4">
                  <c:v>62648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119744"/>
        <c:axId val="50938432"/>
        <c:axId val="0"/>
      </c:bar3DChart>
      <c:catAx>
        <c:axId val="9711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938432"/>
        <c:crosses val="autoZero"/>
        <c:auto val="1"/>
        <c:lblAlgn val="ctr"/>
        <c:lblOffset val="100"/>
        <c:noMultiLvlLbl val="0"/>
      </c:catAx>
      <c:valAx>
        <c:axId val="509384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71197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Actual</c:v>
          </c:tx>
          <c:invertIfNegative val="0"/>
          <c:cat>
            <c:numRef>
              <c:f>Sheet1!$Y$5:$Y$9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Sheet1!$AB$5:$AB$9</c:f>
              <c:numCache>
                <c:formatCode>0%</c:formatCode>
                <c:ptCount val="5"/>
                <c:pt idx="0">
                  <c:v>0.38000000000000017</c:v>
                </c:pt>
                <c:pt idx="1">
                  <c:v>0.56000000000000005</c:v>
                </c:pt>
                <c:pt idx="2">
                  <c:v>0.61000000000000032</c:v>
                </c:pt>
                <c:pt idx="3">
                  <c:v>0.52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v>Absolute</c:v>
          </c:tx>
          <c:invertIfNegative val="0"/>
          <c:cat>
            <c:numRef>
              <c:f>Sheet1!$Y$5:$Y$9</c:f>
              <c:numCache>
                <c:formatCode>General</c:formatCode>
                <c:ptCount val="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</c:numCache>
            </c:numRef>
          </c:cat>
          <c:val>
            <c:numRef>
              <c:f>Sheet1!$AC$5:$AC$9</c:f>
              <c:numCache>
                <c:formatCode>0%</c:formatCode>
                <c:ptCount val="5"/>
                <c:pt idx="0">
                  <c:v>0.56000000000000005</c:v>
                </c:pt>
                <c:pt idx="1">
                  <c:v>0.61000000000000032</c:v>
                </c:pt>
                <c:pt idx="2">
                  <c:v>0.63000000000000034</c:v>
                </c:pt>
                <c:pt idx="3">
                  <c:v>0.52</c:v>
                </c:pt>
                <c:pt idx="4">
                  <c:v>0.63000000000000034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429824"/>
        <c:axId val="50940160"/>
        <c:axId val="0"/>
      </c:bar3DChart>
      <c:catAx>
        <c:axId val="10042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940160"/>
        <c:crosses val="autoZero"/>
        <c:auto val="1"/>
        <c:lblAlgn val="ctr"/>
        <c:lblOffset val="100"/>
        <c:noMultiLvlLbl val="0"/>
      </c:catAx>
      <c:valAx>
        <c:axId val="50940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0429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Actual</c:v>
          </c:tx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Sheet1!$Z$10:$Z$13</c:f>
              <c:numCache>
                <c:formatCode>#,##0</c:formatCode>
                <c:ptCount val="4"/>
                <c:pt idx="0">
                  <c:v>33122</c:v>
                </c:pt>
                <c:pt idx="1">
                  <c:v>38065</c:v>
                </c:pt>
                <c:pt idx="2">
                  <c:v>44748</c:v>
                </c:pt>
                <c:pt idx="3">
                  <c:v>35733</c:v>
                </c:pt>
              </c:numCache>
            </c:numRef>
          </c:val>
        </c:ser>
        <c:ser>
          <c:idx val="1"/>
          <c:order val="1"/>
          <c:tx>
            <c:v>Absolute</c:v>
          </c:tx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Sheet1!$AA$10:$AA$13</c:f>
              <c:numCache>
                <c:formatCode>#,##0</c:formatCode>
                <c:ptCount val="4"/>
                <c:pt idx="0">
                  <c:v>34186</c:v>
                </c:pt>
                <c:pt idx="1">
                  <c:v>39364</c:v>
                </c:pt>
                <c:pt idx="2">
                  <c:v>45799</c:v>
                </c:pt>
                <c:pt idx="3">
                  <c:v>36394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433408"/>
        <c:axId val="50942464"/>
        <c:axId val="0"/>
      </c:bar3DChart>
      <c:catAx>
        <c:axId val="10043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942464"/>
        <c:crosses val="autoZero"/>
        <c:auto val="1"/>
        <c:lblAlgn val="ctr"/>
        <c:lblOffset val="100"/>
        <c:noMultiLvlLbl val="0"/>
      </c:catAx>
      <c:valAx>
        <c:axId val="50942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0433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Actual</c:v>
          </c:tx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Sheet1!$AB$10:$AB$13</c:f>
              <c:numCache>
                <c:formatCode>0%</c:formatCode>
                <c:ptCount val="4"/>
                <c:pt idx="0">
                  <c:v>0.51</c:v>
                </c:pt>
                <c:pt idx="1">
                  <c:v>0.52</c:v>
                </c:pt>
                <c:pt idx="2">
                  <c:v>0.53</c:v>
                </c:pt>
                <c:pt idx="3">
                  <c:v>0.52</c:v>
                </c:pt>
              </c:numCache>
            </c:numRef>
          </c:val>
        </c:ser>
        <c:ser>
          <c:idx val="1"/>
          <c:order val="1"/>
          <c:tx>
            <c:v>Absolute</c:v>
          </c:tx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Sheet1!$AC$10:$AC$13</c:f>
              <c:numCache>
                <c:formatCode>0%</c:formatCode>
                <c:ptCount val="4"/>
                <c:pt idx="0">
                  <c:v>0.52</c:v>
                </c:pt>
                <c:pt idx="1">
                  <c:v>0.52</c:v>
                </c:pt>
                <c:pt idx="2">
                  <c:v>0.54</c:v>
                </c:pt>
                <c:pt idx="3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273792"/>
        <c:axId val="50944192"/>
        <c:axId val="0"/>
      </c:bar3DChart>
      <c:catAx>
        <c:axId val="12227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944192"/>
        <c:crosses val="autoZero"/>
        <c:auto val="1"/>
        <c:lblAlgn val="ctr"/>
        <c:lblOffset val="100"/>
        <c:noMultiLvlLbl val="0"/>
      </c:catAx>
      <c:valAx>
        <c:axId val="50944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273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17118278364692"/>
          <c:y val="0.125340599455041"/>
          <c:w val="0.86682881721635363"/>
          <c:h val="0.81899311291810661"/>
        </c:manualLayout>
      </c:layout>
      <c:bar3DChart>
        <c:barDir val="col"/>
        <c:grouping val="clustered"/>
        <c:varyColors val="0"/>
        <c:ser>
          <c:idx val="0"/>
          <c:order val="0"/>
          <c:tx>
            <c:v>Schedule F Adj Depreciation</c:v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Sheet1!$F$24:$J$24</c:f>
              <c:numCache>
                <c:formatCode>#,##0.00</c:formatCode>
                <c:ptCount val="5"/>
                <c:pt idx="0">
                  <c:v>46053.5</c:v>
                </c:pt>
                <c:pt idx="1">
                  <c:v>55004.5</c:v>
                </c:pt>
                <c:pt idx="2">
                  <c:v>49132.800000000003</c:v>
                </c:pt>
                <c:pt idx="3">
                  <c:v>52452</c:v>
                </c:pt>
                <c:pt idx="4">
                  <c:v>48876</c:v>
                </c:pt>
              </c:numCache>
            </c:numRef>
          </c:val>
        </c:ser>
        <c:ser>
          <c:idx val="1"/>
          <c:order val="1"/>
          <c:tx>
            <c:v>Accrual Adjusted</c:v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c:spPr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Sheet1!$F$7:$J$7</c:f>
              <c:numCache>
                <c:formatCode>#,##0.00</c:formatCode>
                <c:ptCount val="5"/>
                <c:pt idx="0">
                  <c:v>65339</c:v>
                </c:pt>
                <c:pt idx="1">
                  <c:v>87032</c:v>
                </c:pt>
                <c:pt idx="2">
                  <c:v>54755.1</c:v>
                </c:pt>
                <c:pt idx="3">
                  <c:v>93901.1</c:v>
                </c:pt>
                <c:pt idx="4" formatCode="#,##0">
                  <c:v>66304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22356736"/>
        <c:axId val="88007232"/>
        <c:axId val="0"/>
      </c:bar3DChart>
      <c:catAx>
        <c:axId val="122356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007232"/>
        <c:crosses val="autoZero"/>
        <c:auto val="1"/>
        <c:lblAlgn val="ctr"/>
        <c:lblOffset val="100"/>
        <c:noMultiLvlLbl val="0"/>
      </c:catAx>
      <c:valAx>
        <c:axId val="8800723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356736"/>
        <c:crosses val="autoZero"/>
        <c:crossBetween val="between"/>
        <c:majorUnit val="25000"/>
      </c:valAx>
    </c:plotArea>
    <c:legend>
      <c:legendPos val="b"/>
      <c:layout>
        <c:manualLayout>
          <c:xMode val="edge"/>
          <c:yMode val="edge"/>
          <c:x val="9.3418878195781086E-3"/>
          <c:y val="0.90826725715610102"/>
          <c:w val="0.65415573053368392"/>
          <c:h val="7.209051421763726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Sheet1!$D$26</c:f>
              <c:strCache>
                <c:ptCount val="1"/>
                <c:pt idx="0">
                  <c:v>Crop Inventory Change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Sheet1!$F$26:$J$26</c:f>
              <c:numCache>
                <c:formatCode>#,##0</c:formatCode>
                <c:ptCount val="5"/>
                <c:pt idx="0">
                  <c:v>30113</c:v>
                </c:pt>
                <c:pt idx="1">
                  <c:v>31950</c:v>
                </c:pt>
                <c:pt idx="2">
                  <c:v>30590</c:v>
                </c:pt>
                <c:pt idx="3">
                  <c:v>70591</c:v>
                </c:pt>
                <c:pt idx="4">
                  <c:v>38125</c:v>
                </c:pt>
              </c:numCache>
            </c:numRef>
          </c:val>
        </c:ser>
        <c:ser>
          <c:idx val="1"/>
          <c:order val="1"/>
          <c:tx>
            <c:strRef>
              <c:f>Sheet1!$D$27</c:f>
              <c:strCache>
                <c:ptCount val="1"/>
                <c:pt idx="0">
                  <c:v>Livestock Inventory Change</c:v>
                </c:pt>
              </c:strCache>
            </c:strRef>
          </c:tx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Sheet1!$F$27:$J$27</c:f>
              <c:numCache>
                <c:formatCode>#,##0</c:formatCode>
                <c:ptCount val="5"/>
                <c:pt idx="0">
                  <c:v>3330</c:v>
                </c:pt>
                <c:pt idx="1">
                  <c:v>3425</c:v>
                </c:pt>
                <c:pt idx="2">
                  <c:v>2652</c:v>
                </c:pt>
                <c:pt idx="3">
                  <c:v>2607</c:v>
                </c:pt>
                <c:pt idx="4">
                  <c:v>3100</c:v>
                </c:pt>
              </c:numCache>
            </c:numRef>
          </c:val>
        </c:ser>
        <c:ser>
          <c:idx val="2"/>
          <c:order val="2"/>
          <c:tx>
            <c:strRef>
              <c:f>Sheet1!$D$28</c:f>
              <c:strCache>
                <c:ptCount val="1"/>
                <c:pt idx="0">
                  <c:v>Accts Receivable Change</c:v>
                </c:pt>
              </c:strCache>
            </c:strRef>
          </c:tx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Sheet1!$F$28:$J$28</c:f>
              <c:numCache>
                <c:formatCode>#,##0</c:formatCode>
                <c:ptCount val="5"/>
                <c:pt idx="0">
                  <c:v>4569</c:v>
                </c:pt>
                <c:pt idx="1">
                  <c:v>7949</c:v>
                </c:pt>
                <c:pt idx="2">
                  <c:v>9149</c:v>
                </c:pt>
                <c:pt idx="3">
                  <c:v>14420</c:v>
                </c:pt>
                <c:pt idx="4">
                  <c:v>8117</c:v>
                </c:pt>
              </c:numCache>
            </c:numRef>
          </c:val>
        </c:ser>
        <c:ser>
          <c:idx val="3"/>
          <c:order val="3"/>
          <c:tx>
            <c:strRef>
              <c:f>Sheet1!$D$29</c:f>
              <c:strCache>
                <c:ptCount val="1"/>
                <c:pt idx="0">
                  <c:v>Prepaid Expenses Change</c:v>
                </c:pt>
              </c:strCache>
            </c:strRef>
          </c:tx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Sheet1!$F$29:$J$29</c:f>
              <c:numCache>
                <c:formatCode>#,##0</c:formatCode>
                <c:ptCount val="5"/>
                <c:pt idx="0">
                  <c:v>10488</c:v>
                </c:pt>
                <c:pt idx="1">
                  <c:v>13465</c:v>
                </c:pt>
                <c:pt idx="2">
                  <c:v>14419</c:v>
                </c:pt>
                <c:pt idx="3">
                  <c:v>16335</c:v>
                </c:pt>
                <c:pt idx="4">
                  <c:v>13088</c:v>
                </c:pt>
              </c:numCache>
            </c:numRef>
          </c:val>
        </c:ser>
        <c:ser>
          <c:idx val="4"/>
          <c:order val="4"/>
          <c:tx>
            <c:strRef>
              <c:f>Sheet1!$D$30</c:f>
              <c:strCache>
                <c:ptCount val="1"/>
                <c:pt idx="0">
                  <c:v>Accts Payable Change</c:v>
                </c:pt>
              </c:strCache>
            </c:strRef>
          </c:tx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Sheet1!$F$30:$J$30</c:f>
              <c:numCache>
                <c:formatCode>#,##0</c:formatCode>
                <c:ptCount val="5"/>
                <c:pt idx="0">
                  <c:v>2260</c:v>
                </c:pt>
                <c:pt idx="1">
                  <c:v>2702</c:v>
                </c:pt>
                <c:pt idx="2">
                  <c:v>2567</c:v>
                </c:pt>
                <c:pt idx="3">
                  <c:v>2942</c:v>
                </c:pt>
                <c:pt idx="4">
                  <c:v>2610</c:v>
                </c:pt>
              </c:numCache>
            </c:numRef>
          </c:val>
        </c:ser>
        <c:ser>
          <c:idx val="5"/>
          <c:order val="5"/>
          <c:tx>
            <c:strRef>
              <c:f>Sheet1!$D$31</c:f>
              <c:strCache>
                <c:ptCount val="1"/>
                <c:pt idx="0">
                  <c:v>Accrued Interest Change</c:v>
                </c:pt>
              </c:strCache>
            </c:strRef>
          </c:tx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Sheet1!$F$31:$J$31</c:f>
              <c:numCache>
                <c:formatCode>#,##0</c:formatCode>
                <c:ptCount val="5"/>
                <c:pt idx="0">
                  <c:v>2253</c:v>
                </c:pt>
                <c:pt idx="1">
                  <c:v>2219</c:v>
                </c:pt>
                <c:pt idx="2">
                  <c:v>2485</c:v>
                </c:pt>
                <c:pt idx="3">
                  <c:v>3330</c:v>
                </c:pt>
                <c:pt idx="4">
                  <c:v>2604</c:v>
                </c:pt>
              </c:numCache>
            </c:numRef>
          </c:val>
        </c:ser>
        <c:ser>
          <c:idx val="6"/>
          <c:order val="6"/>
          <c:tx>
            <c:strRef>
              <c:f>Sheet1!$D$32</c:f>
              <c:strCache>
                <c:ptCount val="1"/>
                <c:pt idx="0">
                  <c:v>Difference in Depreciation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Sheet1!$F$3:$J$3</c:f>
              <c:strCach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5 Year Average</c:v>
                </c:pt>
              </c:strCache>
            </c:strRef>
          </c:cat>
          <c:val>
            <c:numRef>
              <c:f>Sheet1!$F$32:$J$32</c:f>
              <c:numCache>
                <c:formatCode>#,##0</c:formatCode>
                <c:ptCount val="5"/>
                <c:pt idx="0">
                  <c:v>18739</c:v>
                </c:pt>
                <c:pt idx="1">
                  <c:v>23608</c:v>
                </c:pt>
                <c:pt idx="2">
                  <c:v>18001</c:v>
                </c:pt>
                <c:pt idx="3">
                  <c:v>18420</c:v>
                </c:pt>
                <c:pt idx="4">
                  <c:v>19692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14592"/>
        <c:axId val="88009536"/>
      </c:barChart>
      <c:catAx>
        <c:axId val="122414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009536"/>
        <c:crosses val="autoZero"/>
        <c:auto val="1"/>
        <c:lblAlgn val="ctr"/>
        <c:lblOffset val="100"/>
        <c:noMultiLvlLbl val="0"/>
      </c:catAx>
      <c:valAx>
        <c:axId val="880095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414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Less Than 5%</c:v>
          </c:tx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Sheet1!$Q$11:$Q$14</c:f>
              <c:numCache>
                <c:formatCode>0.000</c:formatCode>
                <c:ptCount val="4"/>
                <c:pt idx="0">
                  <c:v>0.45880000000000015</c:v>
                </c:pt>
                <c:pt idx="1">
                  <c:v>0.41110000000000002</c:v>
                </c:pt>
                <c:pt idx="2">
                  <c:v>0.41220000000000001</c:v>
                </c:pt>
                <c:pt idx="3">
                  <c:v>0.38598000000000032</c:v>
                </c:pt>
              </c:numCache>
            </c:numRef>
          </c:val>
        </c:ser>
        <c:ser>
          <c:idx val="1"/>
          <c:order val="1"/>
          <c:tx>
            <c:v>5 to 10%</c:v>
          </c:tx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Sheet1!$R$11:$R$14</c:f>
              <c:numCache>
                <c:formatCode>0.000</c:formatCode>
                <c:ptCount val="4"/>
                <c:pt idx="0">
                  <c:v>0.51439999999999997</c:v>
                </c:pt>
                <c:pt idx="1">
                  <c:v>0.49140000000000017</c:v>
                </c:pt>
                <c:pt idx="2">
                  <c:v>0.50057999999999969</c:v>
                </c:pt>
                <c:pt idx="3">
                  <c:v>0.51478000000000002</c:v>
                </c:pt>
              </c:numCache>
            </c:numRef>
          </c:val>
        </c:ser>
        <c:ser>
          <c:idx val="2"/>
          <c:order val="2"/>
          <c:tx>
            <c:v>Greater than 10%</c:v>
          </c:tx>
          <c:spPr>
            <a:solidFill>
              <a:schemeClr val="accent4"/>
            </a:solidFill>
          </c:spPr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Sheet1!$S$11:$S$14</c:f>
              <c:numCache>
                <c:formatCode>0.000</c:formatCode>
                <c:ptCount val="4"/>
                <c:pt idx="0">
                  <c:v>0.5353</c:v>
                </c:pt>
                <c:pt idx="1">
                  <c:v>0.57935999999999999</c:v>
                </c:pt>
                <c:pt idx="2">
                  <c:v>0.60950000000000004</c:v>
                </c:pt>
                <c:pt idx="3">
                  <c:v>0.55400000000000005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020800"/>
        <c:axId val="88011840"/>
        <c:axId val="0"/>
      </c:bar3DChart>
      <c:catAx>
        <c:axId val="123020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011840"/>
        <c:crosses val="autoZero"/>
        <c:auto val="1"/>
        <c:lblAlgn val="ctr"/>
        <c:lblOffset val="100"/>
        <c:noMultiLvlLbl val="0"/>
      </c:catAx>
      <c:valAx>
        <c:axId val="8801184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3020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Sheet1!$Q$19</c:f>
              <c:strCache>
                <c:ptCount val="1"/>
                <c:pt idx="0">
                  <c:v>Less than 0.20</c:v>
                </c:pt>
              </c:strCache>
            </c:strRef>
          </c:tx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Sheet1!$Q$21:$Q$24</c:f>
              <c:numCache>
                <c:formatCode>0.000</c:formatCode>
                <c:ptCount val="4"/>
                <c:pt idx="0">
                  <c:v>0.4425</c:v>
                </c:pt>
                <c:pt idx="1">
                  <c:v>0.44555</c:v>
                </c:pt>
                <c:pt idx="2">
                  <c:v>0.4662</c:v>
                </c:pt>
                <c:pt idx="3">
                  <c:v>0.4425</c:v>
                </c:pt>
              </c:numCache>
            </c:numRef>
          </c:val>
        </c:ser>
        <c:ser>
          <c:idx val="1"/>
          <c:order val="1"/>
          <c:tx>
            <c:strRef>
              <c:f>Sheet1!$R$19</c:f>
              <c:strCache>
                <c:ptCount val="1"/>
                <c:pt idx="0">
                  <c:v>20 to 40%</c:v>
                </c:pt>
              </c:strCache>
            </c:strRef>
          </c:tx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Sheet1!$R$21:$R$24</c:f>
              <c:numCache>
                <c:formatCode>0.000</c:formatCode>
                <c:ptCount val="4"/>
                <c:pt idx="0">
                  <c:v>0.5605</c:v>
                </c:pt>
                <c:pt idx="1">
                  <c:v>0.56090000000000029</c:v>
                </c:pt>
                <c:pt idx="2">
                  <c:v>0.5719000000000003</c:v>
                </c:pt>
                <c:pt idx="3">
                  <c:v>0.55380000000000029</c:v>
                </c:pt>
              </c:numCache>
            </c:numRef>
          </c:val>
        </c:ser>
        <c:ser>
          <c:idx val="2"/>
          <c:order val="2"/>
          <c:tx>
            <c:strRef>
              <c:f>Sheet1!$S$19</c:f>
              <c:strCache>
                <c:ptCount val="1"/>
                <c:pt idx="0">
                  <c:v>greater than 40%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Sheet1!$Y$10:$Y$13</c:f>
              <c:strCache>
                <c:ptCount val="4"/>
                <c:pt idx="0">
                  <c:v> (2002-04)</c:v>
                </c:pt>
                <c:pt idx="1">
                  <c:v>(2003-05)</c:v>
                </c:pt>
                <c:pt idx="2">
                  <c:v> (2004-06)</c:v>
                </c:pt>
                <c:pt idx="3">
                  <c:v> (2002-06)</c:v>
                </c:pt>
              </c:strCache>
            </c:strRef>
          </c:cat>
          <c:val>
            <c:numRef>
              <c:f>Sheet1!$S$21:$S$24</c:f>
              <c:numCache>
                <c:formatCode>0.000</c:formatCode>
                <c:ptCount val="4"/>
                <c:pt idx="0">
                  <c:v>0.60230000000000028</c:v>
                </c:pt>
                <c:pt idx="1">
                  <c:v>0.60860000000000036</c:v>
                </c:pt>
                <c:pt idx="2">
                  <c:v>0.63160000000000061</c:v>
                </c:pt>
                <c:pt idx="3">
                  <c:v>0.59960000000000002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086336"/>
        <c:axId val="88014144"/>
        <c:axId val="0"/>
      </c:bar3DChart>
      <c:catAx>
        <c:axId val="12308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014144"/>
        <c:crosses val="autoZero"/>
        <c:auto val="1"/>
        <c:lblAlgn val="ctr"/>
        <c:lblOffset val="100"/>
        <c:noMultiLvlLbl val="0"/>
      </c:catAx>
      <c:valAx>
        <c:axId val="88014144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3086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ＭＳ Ｐゴシック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ＭＳ Ｐゴシック"/>
              </a:defRPr>
            </a:lvl1pPr>
          </a:lstStyle>
          <a:p>
            <a:fld id="{84BE987E-EBF2-44EE-BC4C-5636296C5B16}" type="datetimeFigureOut">
              <a:rPr lang="en-US"/>
              <a:pPr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ＭＳ Ｐゴシック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ＭＳ Ｐゴシック"/>
              </a:defRPr>
            </a:lvl1pPr>
          </a:lstStyle>
          <a:p>
            <a:fld id="{B0A8F9D9-0896-45AD-8E1B-AB3978F9B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5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ＭＳ Ｐゴシック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ＭＳ Ｐゴシック"/>
              </a:defRPr>
            </a:lvl1pPr>
          </a:lstStyle>
          <a:p>
            <a:fld id="{744FA211-C3CD-40F2-A3BD-736C7A14952F}" type="datetimeFigureOut">
              <a:rPr lang="en-US"/>
              <a:pPr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cs typeface="ＭＳ Ｐゴシック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ＭＳ Ｐゴシック"/>
              </a:defRPr>
            </a:lvl1pPr>
          </a:lstStyle>
          <a:p>
            <a:fld id="{639841DC-DFFF-454B-9634-DA5C49F70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26B07-A72D-43C8-B71A-E215C7B7768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02E36-2C31-48A7-A3A2-3FD87458FB8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3132C-400A-40C6-9680-B187B500FA9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D37AD-B685-4924-A138-F4F004C3453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8CD29-30D3-45E2-A176-0DF955059F3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DDBF5-58E8-4186-B74B-1897C366D29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DA609-8D95-4998-8616-0284BCCF490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175-B0CD-4E91-9CA0-00F3FAB9A6C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56BC0-E0E9-4C86-8550-9FEFBA766C4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65484-BFBD-4A81-BC92-071F0151F11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0D40-0487-4F9A-BA28-2906968F451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0AE61-7639-4322-9180-34070A0E010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18317-553A-4A02-92F6-EDEE01ED3BB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1FCD0-6B1A-4301-8E54-032E0400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462FC-A73C-4622-8131-495A54609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29C7-1504-424F-B4D9-11564DC0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371725"/>
            <a:ext cx="9144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4C50-E32A-416E-B510-5012CD36D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F956B-3325-421C-98BF-906062A69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65B8-9975-4A27-BA25-E0DE24134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D54C-2C30-4226-9B7D-BBA09A97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161A-65A2-47D7-8C94-B5F9D9336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47F3-89DB-400A-854F-576042B6C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DE75-92EB-440B-A020-4DD38F59A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B388-931D-492A-8B73-A4A842C29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8231828-FF4E-40D2-9EFF-FD1B4B776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3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124200"/>
            <a:ext cx="6400800" cy="1447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Freddie Barnard, Paul Ellinger</a:t>
            </a:r>
          </a:p>
          <a:p>
            <a:pPr eaLnBrk="1" hangingPunct="1"/>
            <a:r>
              <a:rPr lang="en-US" smtClean="0">
                <a:ea typeface="ＭＳ Ｐゴシック"/>
              </a:rPr>
              <a:t>Christine Wilson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7200" b="1">
                <a:cs typeface="ＭＳ Ｐゴシック"/>
              </a:rPr>
              <a:t/>
            </a:r>
            <a:br>
              <a:rPr lang="en-US" sz="7200" b="1">
                <a:cs typeface="ＭＳ Ｐゴシック"/>
              </a:rPr>
            </a:br>
            <a:r>
              <a:rPr lang="en-US" sz="6600" b="1">
                <a:cs typeface="ＭＳ Ｐゴシック"/>
              </a:rPr>
              <a:t>Measurement Issues in Assessing Farm Profitability through Cash Tax Returns</a:t>
            </a:r>
            <a:endParaRPr lang="en-US" sz="660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Absolute Differences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38200" y="1371600"/>
          <a:ext cx="732790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Differences</a:t>
            </a:r>
            <a:r>
              <a:rPr lang="en-US" sz="3200" smtClean="0">
                <a:ea typeface="ＭＳ Ｐゴシック"/>
              </a:rPr>
              <a:t/>
            </a:r>
            <a:br>
              <a:rPr lang="en-US" sz="3200" smtClean="0">
                <a:ea typeface="ＭＳ Ｐゴシック"/>
              </a:rPr>
            </a:br>
            <a:r>
              <a:rPr lang="en-US" sz="3200" smtClean="0">
                <a:ea typeface="ＭＳ Ｐゴシック"/>
              </a:rPr>
              <a:t>by revenue growth rate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33400" y="16002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Differences</a:t>
            </a:r>
            <a:br>
              <a:rPr lang="en-US" smtClean="0">
                <a:ea typeface="ＭＳ Ｐゴシック"/>
              </a:rPr>
            </a:br>
            <a:r>
              <a:rPr lang="en-US" sz="3200" smtClean="0">
                <a:ea typeface="ＭＳ Ｐゴシック"/>
              </a:rPr>
              <a:t> by Leverage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04800" y="14478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Summary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Average annual difference 59%</a:t>
            </a:r>
            <a:br>
              <a:rPr lang="en-US" smtClean="0">
                <a:ea typeface="ＭＳ Ｐゴシック"/>
              </a:rPr>
            </a:br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52% when 3 or 5 year averages used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Depreciation, crop inventory changes and prepaids</a:t>
            </a:r>
          </a:p>
          <a:p>
            <a:endParaRPr lang="en-US" smtClean="0">
              <a:ea typeface="ＭＳ Ｐゴシック"/>
            </a:endParaRPr>
          </a:p>
          <a:p>
            <a:r>
              <a:rPr lang="en-US" smtClean="0">
                <a:ea typeface="ＭＳ Ｐゴシック"/>
              </a:rPr>
              <a:t>Impacts profitability-based financial ratios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smtClean="0">
                <a:ea typeface="ＭＳ Ｐゴシック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smtClean="0">
                <a:ea typeface="ＭＳ Ｐゴシック"/>
              </a:rPr>
              <a:t>Use 2001-2006 IL FBFM data</a:t>
            </a:r>
          </a:p>
          <a:p>
            <a:endParaRPr lang="en-US" sz="2800" smtClean="0">
              <a:ea typeface="ＭＳ Ｐゴシック"/>
            </a:endParaRPr>
          </a:p>
          <a:p>
            <a:r>
              <a:rPr lang="en-US" sz="2800" smtClean="0">
                <a:ea typeface="ＭＳ Ｐゴシック"/>
              </a:rPr>
              <a:t>Compare accrual income reporting to cash basis income tax reporting (not simply cash v accrual)</a:t>
            </a:r>
          </a:p>
          <a:p>
            <a:endParaRPr lang="en-US" sz="2800" smtClean="0">
              <a:ea typeface="ＭＳ Ｐゴシック"/>
            </a:endParaRPr>
          </a:p>
          <a:p>
            <a:r>
              <a:rPr lang="en-US" sz="2800" smtClean="0">
                <a:ea typeface="ＭＳ Ｐゴシック"/>
              </a:rPr>
              <a:t>Test the myth “</a:t>
            </a:r>
            <a:r>
              <a:rPr lang="en-US" sz="2800" i="1" smtClean="0">
                <a:ea typeface="ＭＳ Ｐゴシック"/>
              </a:rPr>
              <a:t>it averages out over time</a:t>
            </a:r>
            <a:r>
              <a:rPr lang="en-US" sz="2800" smtClean="0">
                <a:ea typeface="ＭＳ Ｐゴシック"/>
              </a:rPr>
              <a:t>”</a:t>
            </a:r>
          </a:p>
          <a:p>
            <a:endParaRPr lang="en-US" sz="2800" smtClean="0">
              <a:ea typeface="ＭＳ Ｐゴシック"/>
            </a:endParaRPr>
          </a:p>
          <a:p>
            <a:r>
              <a:rPr lang="en-US" sz="2800" smtClean="0">
                <a:ea typeface="ＭＳ Ｐゴシック"/>
              </a:rPr>
              <a:t>Income/Expense accounts that result in higher discrepancies</a:t>
            </a:r>
          </a:p>
          <a:p>
            <a:endParaRPr lang="en-US" sz="2800" smtClean="0">
              <a:ea typeface="ＭＳ Ｐゴシック"/>
            </a:endParaRPr>
          </a:p>
          <a:p>
            <a:endParaRPr lang="en-US" sz="280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Previous Research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Using 1984-1990 data: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/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 - Absolute mean difference     :   70%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 - leverage greater than 40%    : 140%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/>
              </a:rPr>
              <a:t>Data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4525963"/>
          </a:xfrm>
        </p:spPr>
        <p:txBody>
          <a:bodyPr/>
          <a:lstStyle/>
          <a:p>
            <a:r>
              <a:rPr lang="en-US" sz="2800" smtClean="0">
                <a:ea typeface="ＭＳ Ｐゴシック"/>
              </a:rPr>
              <a:t>Schedule F income and expenses</a:t>
            </a:r>
          </a:p>
          <a:p>
            <a:endParaRPr lang="en-US" sz="2800" smtClean="0">
              <a:ea typeface="ＭＳ Ｐゴシック"/>
            </a:endParaRPr>
          </a:p>
          <a:p>
            <a:r>
              <a:rPr lang="en-US" sz="2800" smtClean="0">
                <a:ea typeface="ＭＳ Ｐゴシック"/>
              </a:rPr>
              <a:t>FBFM “defined” accrual adjusted financial statements</a:t>
            </a:r>
            <a:br>
              <a:rPr lang="en-US" sz="2800" smtClean="0">
                <a:ea typeface="ＭＳ Ｐゴシック"/>
              </a:rPr>
            </a:br>
            <a:endParaRPr lang="en-US" sz="2800" smtClean="0">
              <a:ea typeface="ＭＳ Ｐゴシック"/>
            </a:endParaRPr>
          </a:p>
          <a:p>
            <a:r>
              <a:rPr lang="en-US" sz="2800" smtClean="0">
                <a:ea typeface="ＭＳ Ｐゴシック"/>
              </a:rPr>
              <a:t>Tax v Economic Depreciation</a:t>
            </a:r>
          </a:p>
          <a:p>
            <a:endParaRPr lang="en-US" sz="2800" smtClean="0">
              <a:ea typeface="ＭＳ Ｐゴシック"/>
            </a:endParaRPr>
          </a:p>
          <a:p>
            <a:r>
              <a:rPr lang="en-US" sz="2800" smtClean="0">
                <a:ea typeface="ＭＳ Ｐゴシック"/>
              </a:rPr>
              <a:t>2001-2006 (pre high income years)</a:t>
            </a:r>
          </a:p>
          <a:p>
            <a:endParaRPr lang="en-US" sz="2800" smtClean="0">
              <a:ea typeface="ＭＳ Ｐゴシック"/>
            </a:endParaRPr>
          </a:p>
          <a:p>
            <a:r>
              <a:rPr lang="en-US" sz="2800" smtClean="0">
                <a:ea typeface="ＭＳ Ｐゴシック"/>
              </a:rPr>
              <a:t>1045 Grain farms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Demographics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ea typeface="ＭＳ Ｐゴシック"/>
              </a:rPr>
              <a:t>                                            </a:t>
            </a:r>
            <a:r>
              <a:rPr lang="en-US" b="1" u="sng" smtClean="0">
                <a:ea typeface="ＭＳ Ｐゴシック"/>
              </a:rPr>
              <a:t>2002</a:t>
            </a:r>
            <a:r>
              <a:rPr lang="en-US" smtClean="0">
                <a:ea typeface="ＭＳ Ｐゴシック"/>
              </a:rPr>
              <a:t>	 </a:t>
            </a:r>
            <a:r>
              <a:rPr lang="en-US" b="1" u="sng" smtClean="0">
                <a:ea typeface="ＭＳ Ｐゴシック"/>
              </a:rPr>
              <a:t>2006</a:t>
            </a:r>
            <a:endParaRPr lang="en-US" smtClean="0">
              <a:ea typeface="ＭＳ Ｐゴシック"/>
            </a:endParaRPr>
          </a:p>
          <a:p>
            <a:pPr marL="0" indent="0">
              <a:buFontTx/>
              <a:buNone/>
            </a:pPr>
            <a:r>
              <a:rPr lang="en-US" smtClean="0">
                <a:ea typeface="ＭＳ Ｐゴシック"/>
              </a:rPr>
              <a:t>Tillable Acres			    914	    968</a:t>
            </a:r>
          </a:p>
          <a:p>
            <a:pPr marL="0" indent="0">
              <a:buFontTx/>
              <a:buNone/>
            </a:pPr>
            <a:r>
              <a:rPr lang="en-US" smtClean="0">
                <a:ea typeface="ＭＳ Ｐゴシック"/>
              </a:rPr>
              <a:t>Percent Land Owned	    18%	     20%</a:t>
            </a:r>
          </a:p>
          <a:p>
            <a:pPr marL="0" indent="0">
              <a:buFontTx/>
              <a:buNone/>
            </a:pPr>
            <a:r>
              <a:rPr lang="en-US" smtClean="0">
                <a:ea typeface="ＭＳ Ｐゴシック"/>
              </a:rPr>
              <a:t>Total Assets ($millions)	   1.17 	   1.69</a:t>
            </a:r>
          </a:p>
          <a:p>
            <a:pPr marL="0" indent="0">
              <a:buFontTx/>
              <a:buNone/>
            </a:pPr>
            <a:r>
              <a:rPr lang="en-US" smtClean="0">
                <a:ea typeface="ＭＳ Ｐゴシック"/>
              </a:rPr>
              <a:t>Age					      50	      54</a:t>
            </a:r>
          </a:p>
          <a:p>
            <a:pPr marL="0" indent="0">
              <a:buFontTx/>
              <a:buNone/>
            </a:pPr>
            <a:r>
              <a:rPr lang="en-US" smtClean="0">
                <a:ea typeface="ＭＳ Ｐゴシック"/>
              </a:rPr>
              <a:t>Net Farm Income		 32,145 	96,340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Schedule F v Accrual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38200" y="1752600"/>
          <a:ext cx="713740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/>
              </a:rPr>
              <a:t>Differences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352800" y="622300"/>
          <a:ext cx="5575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505200" y="3429000"/>
          <a:ext cx="541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algn="l"/>
            <a:r>
              <a:rPr lang="en-US" smtClean="0">
                <a:ea typeface="ＭＳ Ｐゴシック"/>
              </a:rPr>
              <a:t>3 and 5 Year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Averages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429000" y="609600"/>
          <a:ext cx="5562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657600" y="3479800"/>
          <a:ext cx="533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/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Schedule F v Accrual</a:t>
            </a:r>
            <a:br>
              <a:rPr lang="en-US" smtClean="0">
                <a:ea typeface="ＭＳ Ｐゴシック"/>
              </a:rPr>
            </a:br>
            <a:r>
              <a:rPr lang="en-US" sz="2800" smtClean="0">
                <a:ea typeface="ＭＳ Ｐゴシック"/>
              </a:rPr>
              <a:t>Economic depreciation constant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18527</TotalTime>
  <Words>102</Words>
  <Application>Microsoft Office PowerPoint</Application>
  <PresentationFormat>On-screen Show (4:3)</PresentationFormat>
  <Paragraphs>56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Outline</vt:lpstr>
      <vt:lpstr>Previous Research</vt:lpstr>
      <vt:lpstr>Data</vt:lpstr>
      <vt:lpstr>Demographics</vt:lpstr>
      <vt:lpstr>Schedule F v Accrual</vt:lpstr>
      <vt:lpstr>Differences</vt:lpstr>
      <vt:lpstr>3 and 5 Year  Averages</vt:lpstr>
      <vt:lpstr> Schedule F v Accrual Economic depreciation constant</vt:lpstr>
      <vt:lpstr>Absolute Differences</vt:lpstr>
      <vt:lpstr>Differences by revenue growth rate</vt:lpstr>
      <vt:lpstr>Differences  by Leverage</vt:lpstr>
      <vt:lpstr>Summary</vt:lpstr>
    </vt:vector>
  </TitlesOfParts>
  <Company>The University of Illinios at Urbana-Champaign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UIUC</dc:creator>
  <cp:lastModifiedBy>Carroll Merry</cp:lastModifiedBy>
  <cp:revision>312</cp:revision>
  <cp:lastPrinted>2012-04-09T13:58:50Z</cp:lastPrinted>
  <dcterms:created xsi:type="dcterms:W3CDTF">2008-09-29T21:43:39Z</dcterms:created>
  <dcterms:modified xsi:type="dcterms:W3CDTF">2012-08-16T14:11:38Z</dcterms:modified>
</cp:coreProperties>
</file>